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57AB51-8BEB-4339-8B7A-20A9E440E5C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645088-54E1-4B4E-8DF6-252393144AF4}">
      <dgm:prSet/>
      <dgm:spPr/>
      <dgm:t>
        <a:bodyPr/>
        <a:lstStyle/>
        <a:p>
          <a:pPr rtl="0"/>
          <a:r>
            <a:rPr lang="en-US" dirty="0" err="1" smtClean="0"/>
            <a:t>Penyearah</a:t>
          </a:r>
          <a:r>
            <a:rPr lang="en-US" dirty="0" smtClean="0"/>
            <a:t> </a:t>
          </a:r>
          <a:r>
            <a:rPr lang="en-US" dirty="0" err="1" smtClean="0"/>
            <a:t>setengah</a:t>
          </a:r>
          <a:r>
            <a:rPr lang="en-US" dirty="0" smtClean="0"/>
            <a:t> </a:t>
          </a:r>
          <a:r>
            <a:rPr lang="en-US" dirty="0" err="1" smtClean="0"/>
            <a:t>gelombang</a:t>
          </a:r>
          <a:r>
            <a:rPr lang="en-US" dirty="0" smtClean="0"/>
            <a:t> </a:t>
          </a:r>
          <a:r>
            <a:rPr lang="en-US" dirty="0" err="1" smtClean="0"/>
            <a:t>tiga</a:t>
          </a:r>
          <a:r>
            <a:rPr lang="en-US" dirty="0" smtClean="0"/>
            <a:t> </a:t>
          </a:r>
          <a:r>
            <a:rPr lang="en-US" dirty="0" err="1" smtClean="0"/>
            <a:t>fasa</a:t>
          </a:r>
          <a:endParaRPr lang="id-ID" dirty="0"/>
        </a:p>
      </dgm:t>
    </dgm:pt>
    <dgm:pt modelId="{6760F07E-FD51-4AC2-86D0-F9DA9D3B5C3C}" type="parTrans" cxnId="{471FF8E1-A221-4EF3-8686-7545894DB3E2}">
      <dgm:prSet/>
      <dgm:spPr/>
      <dgm:t>
        <a:bodyPr/>
        <a:lstStyle/>
        <a:p>
          <a:endParaRPr lang="en-US"/>
        </a:p>
      </dgm:t>
    </dgm:pt>
    <dgm:pt modelId="{737BEE64-323C-4391-B6BE-EBE9E97DDA1D}" type="sibTrans" cxnId="{471FF8E1-A221-4EF3-8686-7545894DB3E2}">
      <dgm:prSet/>
      <dgm:spPr/>
      <dgm:t>
        <a:bodyPr/>
        <a:lstStyle/>
        <a:p>
          <a:endParaRPr lang="en-US"/>
        </a:p>
      </dgm:t>
    </dgm:pt>
    <dgm:pt modelId="{9820810F-66E7-4747-B0C3-EEE91B282933}">
      <dgm:prSet/>
      <dgm:spPr/>
      <dgm:t>
        <a:bodyPr/>
        <a:lstStyle/>
        <a:p>
          <a:pPr rtl="0"/>
          <a:r>
            <a:rPr lang="en-US" dirty="0" err="1" smtClean="0"/>
            <a:t>Penyearah</a:t>
          </a:r>
          <a:r>
            <a:rPr lang="en-US" dirty="0" smtClean="0"/>
            <a:t> </a:t>
          </a:r>
          <a:r>
            <a:rPr lang="en-US" dirty="0" err="1" smtClean="0"/>
            <a:t>gelombang</a:t>
          </a:r>
          <a:r>
            <a:rPr lang="en-US" dirty="0" smtClean="0"/>
            <a:t> </a:t>
          </a:r>
          <a:r>
            <a:rPr lang="en-US" dirty="0" err="1" smtClean="0"/>
            <a:t>penuh</a:t>
          </a:r>
          <a:r>
            <a:rPr lang="en-US" dirty="0" smtClean="0"/>
            <a:t> </a:t>
          </a:r>
          <a:r>
            <a:rPr lang="en-US" dirty="0" err="1" smtClean="0"/>
            <a:t>tiga</a:t>
          </a:r>
          <a:r>
            <a:rPr lang="en-US" dirty="0" smtClean="0"/>
            <a:t> </a:t>
          </a:r>
          <a:r>
            <a:rPr lang="en-US" dirty="0" err="1" smtClean="0"/>
            <a:t>fasa</a:t>
          </a:r>
          <a:endParaRPr lang="id-ID" dirty="0"/>
        </a:p>
      </dgm:t>
    </dgm:pt>
    <dgm:pt modelId="{C2440E77-3AEB-4DC4-8A83-4493B5ACCD10}" type="parTrans" cxnId="{7E5FB218-76E4-4D2E-8609-2793E5FD0D49}">
      <dgm:prSet/>
      <dgm:spPr/>
      <dgm:t>
        <a:bodyPr/>
        <a:lstStyle/>
        <a:p>
          <a:endParaRPr lang="en-US"/>
        </a:p>
      </dgm:t>
    </dgm:pt>
    <dgm:pt modelId="{5C3778A1-B90D-43E8-ADF2-4B5324A508E4}" type="sibTrans" cxnId="{7E5FB218-76E4-4D2E-8609-2793E5FD0D49}">
      <dgm:prSet/>
      <dgm:spPr/>
      <dgm:t>
        <a:bodyPr/>
        <a:lstStyle/>
        <a:p>
          <a:endParaRPr lang="en-US"/>
        </a:p>
      </dgm:t>
    </dgm:pt>
    <dgm:pt modelId="{27D25183-73AD-414E-984F-E28BD8401E3C}" type="pres">
      <dgm:prSet presAssocID="{CA57AB51-8BEB-4339-8B7A-20A9E440E5C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3C8D5B-CC59-4EB6-BF17-A27AF5A6B6C9}" type="pres">
      <dgm:prSet presAssocID="{96645088-54E1-4B4E-8DF6-252393144AF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DC35C6-C78D-4BAA-9CF7-45439CDB062F}" type="pres">
      <dgm:prSet presAssocID="{737BEE64-323C-4391-B6BE-EBE9E97DDA1D}" presName="spacer" presStyleCnt="0"/>
      <dgm:spPr/>
    </dgm:pt>
    <dgm:pt modelId="{7FF45114-6200-423C-9E62-FC6D984E1AF1}" type="pres">
      <dgm:prSet presAssocID="{9820810F-66E7-4747-B0C3-EEE91B28293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5FB218-76E4-4D2E-8609-2793E5FD0D49}" srcId="{CA57AB51-8BEB-4339-8B7A-20A9E440E5C6}" destId="{9820810F-66E7-4747-B0C3-EEE91B282933}" srcOrd="1" destOrd="0" parTransId="{C2440E77-3AEB-4DC4-8A83-4493B5ACCD10}" sibTransId="{5C3778A1-B90D-43E8-ADF2-4B5324A508E4}"/>
    <dgm:cxn modelId="{A94740DB-2109-4400-9E6D-88D71389136C}" type="presOf" srcId="{CA57AB51-8BEB-4339-8B7A-20A9E440E5C6}" destId="{27D25183-73AD-414E-984F-E28BD8401E3C}" srcOrd="0" destOrd="0" presId="urn:microsoft.com/office/officeart/2005/8/layout/vList2"/>
    <dgm:cxn modelId="{139C00BF-BC7E-4817-ABD1-16BDC56BFC90}" type="presOf" srcId="{96645088-54E1-4B4E-8DF6-252393144AF4}" destId="{953C8D5B-CC59-4EB6-BF17-A27AF5A6B6C9}" srcOrd="0" destOrd="0" presId="urn:microsoft.com/office/officeart/2005/8/layout/vList2"/>
    <dgm:cxn modelId="{471FF8E1-A221-4EF3-8686-7545894DB3E2}" srcId="{CA57AB51-8BEB-4339-8B7A-20A9E440E5C6}" destId="{96645088-54E1-4B4E-8DF6-252393144AF4}" srcOrd="0" destOrd="0" parTransId="{6760F07E-FD51-4AC2-86D0-F9DA9D3B5C3C}" sibTransId="{737BEE64-323C-4391-B6BE-EBE9E97DDA1D}"/>
    <dgm:cxn modelId="{895D0B0A-4F6D-4AD9-800E-1F47E60882A9}" type="presOf" srcId="{9820810F-66E7-4747-B0C3-EEE91B282933}" destId="{7FF45114-6200-423C-9E62-FC6D984E1AF1}" srcOrd="0" destOrd="0" presId="urn:microsoft.com/office/officeart/2005/8/layout/vList2"/>
    <dgm:cxn modelId="{AA85EEDB-A1A1-4098-B27A-DCFF31126987}" type="presParOf" srcId="{27D25183-73AD-414E-984F-E28BD8401E3C}" destId="{953C8D5B-CC59-4EB6-BF17-A27AF5A6B6C9}" srcOrd="0" destOrd="0" presId="urn:microsoft.com/office/officeart/2005/8/layout/vList2"/>
    <dgm:cxn modelId="{2F42FAD9-1FD0-4DAB-8B3E-8346EEB0D35B}" type="presParOf" srcId="{27D25183-73AD-414E-984F-E28BD8401E3C}" destId="{08DC35C6-C78D-4BAA-9CF7-45439CDB062F}" srcOrd="1" destOrd="0" presId="urn:microsoft.com/office/officeart/2005/8/layout/vList2"/>
    <dgm:cxn modelId="{086E56A1-ED5C-4B62-A509-CD384EA4ACF3}" type="presParOf" srcId="{27D25183-73AD-414E-984F-E28BD8401E3C}" destId="{7FF45114-6200-423C-9E62-FC6D984E1AF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3C8D5B-CC59-4EB6-BF17-A27AF5A6B6C9}">
      <dsp:nvSpPr>
        <dsp:cNvPr id="0" name=""/>
        <dsp:cNvSpPr/>
      </dsp:nvSpPr>
      <dsp:spPr>
        <a:xfrm>
          <a:off x="0" y="36196"/>
          <a:ext cx="9905999" cy="1668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err="1" smtClean="0"/>
            <a:t>Penyearah</a:t>
          </a:r>
          <a:r>
            <a:rPr lang="en-US" sz="4600" kern="1200" dirty="0" smtClean="0"/>
            <a:t> </a:t>
          </a:r>
          <a:r>
            <a:rPr lang="en-US" sz="4600" kern="1200" dirty="0" err="1" smtClean="0"/>
            <a:t>setengah</a:t>
          </a:r>
          <a:r>
            <a:rPr lang="en-US" sz="4600" kern="1200" dirty="0" smtClean="0"/>
            <a:t> </a:t>
          </a:r>
          <a:r>
            <a:rPr lang="en-US" sz="4600" kern="1200" dirty="0" err="1" smtClean="0"/>
            <a:t>gelombang</a:t>
          </a:r>
          <a:r>
            <a:rPr lang="en-US" sz="4600" kern="1200" dirty="0" smtClean="0"/>
            <a:t> </a:t>
          </a:r>
          <a:r>
            <a:rPr lang="en-US" sz="4600" kern="1200" dirty="0" err="1" smtClean="0"/>
            <a:t>tiga</a:t>
          </a:r>
          <a:r>
            <a:rPr lang="en-US" sz="4600" kern="1200" dirty="0" smtClean="0"/>
            <a:t> </a:t>
          </a:r>
          <a:r>
            <a:rPr lang="en-US" sz="4600" kern="1200" dirty="0" err="1" smtClean="0"/>
            <a:t>fasa</a:t>
          </a:r>
          <a:endParaRPr lang="id-ID" sz="4600" kern="1200" dirty="0"/>
        </a:p>
      </dsp:txBody>
      <dsp:txXfrm>
        <a:off x="81446" y="117642"/>
        <a:ext cx="9743107" cy="1505528"/>
      </dsp:txXfrm>
    </dsp:sp>
    <dsp:sp modelId="{7FF45114-6200-423C-9E62-FC6D984E1AF1}">
      <dsp:nvSpPr>
        <dsp:cNvPr id="0" name=""/>
        <dsp:cNvSpPr/>
      </dsp:nvSpPr>
      <dsp:spPr>
        <a:xfrm>
          <a:off x="0" y="1837096"/>
          <a:ext cx="9905999" cy="1668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err="1" smtClean="0"/>
            <a:t>Penyearah</a:t>
          </a:r>
          <a:r>
            <a:rPr lang="en-US" sz="4600" kern="1200" dirty="0" smtClean="0"/>
            <a:t> </a:t>
          </a:r>
          <a:r>
            <a:rPr lang="en-US" sz="4600" kern="1200" dirty="0" err="1" smtClean="0"/>
            <a:t>gelombang</a:t>
          </a:r>
          <a:r>
            <a:rPr lang="en-US" sz="4600" kern="1200" dirty="0" smtClean="0"/>
            <a:t> </a:t>
          </a:r>
          <a:r>
            <a:rPr lang="en-US" sz="4600" kern="1200" dirty="0" err="1" smtClean="0"/>
            <a:t>penuh</a:t>
          </a:r>
          <a:r>
            <a:rPr lang="en-US" sz="4600" kern="1200" dirty="0" smtClean="0"/>
            <a:t> </a:t>
          </a:r>
          <a:r>
            <a:rPr lang="en-US" sz="4600" kern="1200" dirty="0" err="1" smtClean="0"/>
            <a:t>tiga</a:t>
          </a:r>
          <a:r>
            <a:rPr lang="en-US" sz="4600" kern="1200" dirty="0" smtClean="0"/>
            <a:t> </a:t>
          </a:r>
          <a:r>
            <a:rPr lang="en-US" sz="4600" kern="1200" dirty="0" err="1" smtClean="0"/>
            <a:t>fasa</a:t>
          </a:r>
          <a:endParaRPr lang="id-ID" sz="4600" kern="1200" dirty="0"/>
        </a:p>
      </dsp:txBody>
      <dsp:txXfrm>
        <a:off x="81446" y="1918542"/>
        <a:ext cx="9743107" cy="1505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smtClean="0">
                <a:latin typeface="Rockwell" panose="02060603020205020403" pitchFamily="18" charset="0"/>
              </a:rPr>
              <a:t>PENYEARAH TAK TERKENDALI</a:t>
            </a:r>
            <a:endParaRPr lang="en-US" sz="5400" dirty="0">
              <a:latin typeface="Rockwell" panose="020606030202050204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78725B-6E40-4D82-B375-7831D81C29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Safrizal, ST., MT.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85" y="6247746"/>
            <a:ext cx="1165687" cy="45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Penyearah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Fasa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221301"/>
              </p:ext>
            </p:extLst>
          </p:nvPr>
        </p:nvGraphicFramePr>
        <p:xfrm>
          <a:off x="1141412" y="2249487"/>
          <a:ext cx="9905999" cy="3541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85" y="6247746"/>
            <a:ext cx="1165687" cy="45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72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-11289"/>
            <a:ext cx="9905998" cy="1478570"/>
          </a:xfrm>
        </p:spPr>
        <p:txBody>
          <a:bodyPr/>
          <a:lstStyle/>
          <a:p>
            <a:r>
              <a:rPr lang="en-US" dirty="0" err="1"/>
              <a:t>Penyearah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Fasa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96" y="1845628"/>
            <a:ext cx="6160843" cy="26212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9039" y="1160126"/>
            <a:ext cx="4947371" cy="4467044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1141412" y="5957846"/>
            <a:ext cx="9311624" cy="6629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d-ID" dirty="0" smtClean="0"/>
              <a:t>Gambar (a) merupakan rangkaian penyearah setengah</a:t>
            </a:r>
            <a:r>
              <a:rPr lang="en-US" dirty="0" smtClean="0"/>
              <a:t> </a:t>
            </a:r>
            <a:r>
              <a:rPr lang="id-ID" dirty="0" smtClean="0"/>
              <a:t>gelombang</a:t>
            </a:r>
            <a:r>
              <a:rPr lang="en-US" dirty="0" smtClean="0"/>
              <a:t> </a:t>
            </a:r>
            <a:r>
              <a:rPr lang="sv-SE" dirty="0" smtClean="0"/>
              <a:t>tiga-fasa hubungan bintang dengan beban resistif (R), </a:t>
            </a:r>
            <a:r>
              <a:rPr lang="id-ID" dirty="0" smtClean="0"/>
              <a:t>sedangkan Gambar</a:t>
            </a:r>
            <a:r>
              <a:rPr lang="en-US" dirty="0" smtClean="0"/>
              <a:t> </a:t>
            </a:r>
            <a:r>
              <a:rPr lang="id-ID" dirty="0" smtClean="0"/>
              <a:t>(b) merupakan bentuk gelombang hasil</a:t>
            </a:r>
            <a:r>
              <a:rPr lang="en-US" dirty="0" smtClean="0"/>
              <a:t> </a:t>
            </a:r>
            <a:r>
              <a:rPr lang="id-ID" dirty="0" err="1" smtClean="0"/>
              <a:t>penyearahan</a:t>
            </a:r>
            <a:r>
              <a:rPr lang="id-ID" dirty="0" smtClean="0"/>
              <a:t>. </a:t>
            </a:r>
            <a:endParaRPr lang="id-ID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85" y="6247746"/>
            <a:ext cx="1165687" cy="45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88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41412" y="750770"/>
                <a:ext cx="9905999" cy="5698155"/>
              </a:xfrm>
            </p:spPr>
            <p:txBody>
              <a:bodyPr>
                <a:normAutofit/>
              </a:bodyPr>
              <a:lstStyle/>
              <a:p>
                <a:r>
                  <a:rPr lang="id-ID" dirty="0"/>
                  <a:t>Gambar (b) dapat dilihat perbedaan antar fasa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id-ID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id-ID" dirty="0"/>
                  <a:t> masing-masing sebesar 2</a:t>
                </a:r>
                <a:r>
                  <a:rPr lang="el-GR" dirty="0"/>
                  <a:t>π</a:t>
                </a:r>
                <a:r>
                  <a:rPr lang="id-ID" dirty="0"/>
                  <a:t>/3 (atau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120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id-ID" dirty="0"/>
                  <a:t>). Diode pada setiap</a:t>
                </a:r>
                <a:r>
                  <a:rPr lang="en-US" dirty="0"/>
                  <a:t> </a:t>
                </a:r>
                <a:r>
                  <a:rPr lang="fi-FI" dirty="0"/>
                  <a:t>fasa akan konduksi (ON) selama periode tegangan pada fasa tersebut </a:t>
                </a:r>
                <a:r>
                  <a:rPr lang="id-ID" dirty="0"/>
                  <a:t>lebih tinggi daripada dua fasa yang lainnya. </a:t>
                </a:r>
                <a:endParaRPr lang="en-US" dirty="0"/>
              </a:p>
              <a:p>
                <a:r>
                  <a:rPr lang="id-ID" dirty="0"/>
                  <a:t>Proses penyearahan dari rangkaian penyearah setengahgelombang</a:t>
                </a:r>
                <a:r>
                  <a:rPr lang="en-US" dirty="0"/>
                  <a:t> </a:t>
                </a:r>
                <a:r>
                  <a:rPr lang="id-ID" dirty="0"/>
                  <a:t>tiga-fasa</a:t>
                </a:r>
                <a:r>
                  <a:rPr lang="en-US" dirty="0"/>
                  <a:t> </a:t>
                </a:r>
                <a:r>
                  <a:rPr lang="id-ID" dirty="0"/>
                  <a:t>ini</a:t>
                </a:r>
                <a:r>
                  <a:rPr lang="en-US" dirty="0"/>
                  <a:t> </a:t>
                </a:r>
                <a:r>
                  <a:rPr lang="id-ID" dirty="0"/>
                  <a:t>dapat</a:t>
                </a:r>
                <a:r>
                  <a:rPr lang="en-US" dirty="0"/>
                  <a:t> </a:t>
                </a:r>
                <a:r>
                  <a:rPr lang="id-ID" dirty="0"/>
                  <a:t>ditinjau</a:t>
                </a:r>
                <a:r>
                  <a:rPr lang="en-US" dirty="0"/>
                  <a:t> </a:t>
                </a:r>
                <a:r>
                  <a:rPr lang="id-ID" dirty="0"/>
                  <a:t>dari</a:t>
                </a:r>
                <a:r>
                  <a:rPr lang="en-US" dirty="0"/>
                  <a:t> </a:t>
                </a:r>
                <a:r>
                  <a:rPr lang="id-ID" dirty="0"/>
                  <a:t>salah</a:t>
                </a:r>
                <a:r>
                  <a:rPr lang="en-US" dirty="0"/>
                  <a:t> </a:t>
                </a:r>
                <a:r>
                  <a:rPr lang="id-ID" dirty="0"/>
                  <a:t>satu</a:t>
                </a:r>
                <a:r>
                  <a:rPr lang="en-US" dirty="0"/>
                  <a:t> </a:t>
                </a:r>
                <a:r>
                  <a:rPr lang="id-ID" dirty="0"/>
                  <a:t>fasa</a:t>
                </a:r>
                <a:r>
                  <a:rPr lang="en-US" dirty="0"/>
                  <a:t> </a:t>
                </a:r>
                <a:r>
                  <a:rPr lang="id-ID" dirty="0"/>
                  <a:t>dari</a:t>
                </a:r>
                <a:r>
                  <a:rPr lang="en-US" dirty="0"/>
                  <a:t> </a:t>
                </a:r>
                <a:r>
                  <a:rPr lang="id-ID" dirty="0"/>
                  <a:t>Gambar</a:t>
                </a:r>
                <a:r>
                  <a:rPr lang="en-US" dirty="0"/>
                  <a:t> </a:t>
                </a:r>
                <a:r>
                  <a:rPr lang="pt-BR" dirty="0"/>
                  <a:t>(b), yaitu: fasa R selama periode  0 - </a:t>
                </a:r>
                <a:r>
                  <a:rPr lang="el-GR" dirty="0"/>
                  <a:t>π</a:t>
                </a:r>
                <a:r>
                  <a:rPr lang="pt-BR" dirty="0"/>
                  <a:t>. Selama periode 0 - </a:t>
                </a:r>
                <a:r>
                  <a:rPr lang="el-GR" dirty="0"/>
                  <a:t>π</a:t>
                </a:r>
                <a:r>
                  <a:rPr lang="pt-BR" dirty="0"/>
                  <a:t> ini, </a:t>
                </a:r>
                <a:r>
                  <a:rPr lang="id-ID" dirty="0"/>
                  <a:t>dioda D pada fasa B lebih dahulu ON pada periode  0 - </a:t>
                </a:r>
                <a:r>
                  <a:rPr lang="el-GR" dirty="0"/>
                  <a:t>π</a:t>
                </a:r>
                <a:r>
                  <a:rPr lang="id-ID" dirty="0"/>
                  <a:t>/6, kemudian</a:t>
                </a:r>
                <a:r>
                  <a:rPr lang="en-US" dirty="0"/>
                  <a:t> </a:t>
                </a:r>
                <a:r>
                  <a:rPr lang="pt-BR" dirty="0"/>
                  <a:t>dioda D pada fasa R menjadi ON pada periode </a:t>
                </a:r>
                <a:r>
                  <a:rPr lang="el-GR" dirty="0"/>
                  <a:t>π</a:t>
                </a:r>
                <a:r>
                  <a:rPr lang="pt-BR" dirty="0"/>
                  <a:t>/6 -5</a:t>
                </a:r>
                <a:r>
                  <a:rPr lang="el-GR" dirty="0"/>
                  <a:t>π</a:t>
                </a:r>
                <a:r>
                  <a:rPr lang="pt-BR" dirty="0"/>
                  <a:t>/6, dilanjutkan </a:t>
                </a:r>
                <a:r>
                  <a:rPr lang="es-ES" dirty="0" err="1"/>
                  <a:t>dioda</a:t>
                </a:r>
                <a:r>
                  <a:rPr lang="es-ES" dirty="0"/>
                  <a:t> D pada </a:t>
                </a:r>
                <a:r>
                  <a:rPr lang="es-ES" dirty="0" err="1"/>
                  <a:t>fasa</a:t>
                </a:r>
                <a:r>
                  <a:rPr lang="es-ES" dirty="0"/>
                  <a:t> Y </a:t>
                </a:r>
                <a:r>
                  <a:rPr lang="es-ES" dirty="0" err="1"/>
                  <a:t>menjadi</a:t>
                </a:r>
                <a:r>
                  <a:rPr lang="es-ES" dirty="0"/>
                  <a:t> ON pada </a:t>
                </a:r>
                <a:r>
                  <a:rPr lang="es-ES" dirty="0" err="1"/>
                  <a:t>periode</a:t>
                </a:r>
                <a:r>
                  <a:rPr lang="es-ES" dirty="0"/>
                  <a:t> 5</a:t>
                </a:r>
                <a:r>
                  <a:rPr lang="el-GR" dirty="0"/>
                  <a:t>π</a:t>
                </a:r>
                <a:r>
                  <a:rPr lang="es-ES" dirty="0"/>
                  <a:t>/6 - </a:t>
                </a:r>
                <a:r>
                  <a:rPr lang="el-GR" dirty="0"/>
                  <a:t>π</a:t>
                </a:r>
                <a:r>
                  <a:rPr lang="es-ES" dirty="0"/>
                  <a:t>, dan </a:t>
                </a:r>
                <a:r>
                  <a:rPr lang="es-ES" dirty="0" err="1"/>
                  <a:t>terulang</a:t>
                </a:r>
                <a:r>
                  <a:rPr lang="es-ES" dirty="0"/>
                  <a:t> </a:t>
                </a:r>
                <a:r>
                  <a:rPr lang="id-ID" dirty="0"/>
                  <a:t>kembali dioda pada fasa R menjadi ON dan seterusnya.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750770"/>
                <a:ext cx="9905999" cy="5698155"/>
              </a:xfrm>
              <a:blipFill>
                <a:blip r:embed="rId2"/>
                <a:stretch>
                  <a:fillRect l="-1231" t="-1390" r="-135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85" y="6247746"/>
            <a:ext cx="1165687" cy="45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446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41412" y="625642"/>
                <a:ext cx="9905999" cy="6102417"/>
              </a:xfrm>
            </p:spPr>
            <p:txBody>
              <a:bodyPr>
                <a:normAutofit/>
              </a:bodyPr>
              <a:lstStyle/>
              <a:p>
                <a:r>
                  <a:rPr lang="id-ID" sz="2000" dirty="0"/>
                  <a:t>Dengan bentuk gelombang hasil penyerahan seperti ditunjukkan</a:t>
                </a:r>
                <a:r>
                  <a:rPr lang="en-US" sz="2000" dirty="0"/>
                  <a:t> </a:t>
                </a:r>
                <a:r>
                  <a:rPr lang="id-ID" sz="2000" dirty="0"/>
                  <a:t>pada </a:t>
                </a:r>
                <a:r>
                  <a:rPr lang="en-US" sz="2000" dirty="0" err="1"/>
                  <a:t>gambar</a:t>
                </a:r>
                <a:r>
                  <a:rPr lang="id-ID" sz="2000" dirty="0"/>
                  <a:t> (b) dapat ditentukan nilai tegangan luaran rerata</a:t>
                </a:r>
                <a:r>
                  <a:rPr lang="en-US" sz="2000" dirty="0"/>
                  <a:t> </a:t>
                </a:r>
                <a:r>
                  <a:rPr lang="id-ID" sz="20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𝑑𝑐</m:t>
                        </m:r>
                      </m:sub>
                    </m:sSub>
                  </m:oMath>
                </a14:m>
                <a:r>
                  <a:rPr lang="id-ID" sz="2000" dirty="0"/>
                  <a:t>), tegangan efektif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id-ID" sz="2000" dirty="0"/>
                  <a:t>), dan  arus efektif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id-ID" sz="2000" dirty="0"/>
                  <a:t>) per fasa yang mengalir</a:t>
                </a:r>
                <a:r>
                  <a:rPr lang="en-US" sz="2000" dirty="0"/>
                  <a:t> </a:t>
                </a:r>
                <a:r>
                  <a:rPr lang="id-ID" sz="2000" dirty="0"/>
                  <a:t>sebagai berikut:</a:t>
                </a:r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r>
                  <a:rPr lang="id-ID" sz="2000" dirty="0"/>
                  <a:t>Jika beban R pada rangkaian Gambar (a) diganti beban RL,</a:t>
                </a:r>
                <a:r>
                  <a:rPr lang="en-US" sz="2000" dirty="0"/>
                  <a:t> </a:t>
                </a:r>
                <a:r>
                  <a:rPr lang="id-ID" sz="2000" dirty="0"/>
                  <a:t>maka seperti halnya pada penyearah satu fasa beban RL, harmonic</a:t>
                </a:r>
                <a:r>
                  <a:rPr lang="en-US" sz="2000" dirty="0"/>
                  <a:t> </a:t>
                </a:r>
                <a:r>
                  <a:rPr lang="id-ID" sz="2000" dirty="0"/>
                  <a:t>genap juga terjadi pada penyearah tiga fasa beban RL, dimana nilai</a:t>
                </a:r>
                <a:r>
                  <a:rPr lang="en-US" sz="2000" dirty="0"/>
                  <a:t> </a:t>
                </a:r>
                <a:r>
                  <a:rPr lang="id-ID" sz="2000" dirty="0"/>
                  <a:t>tegangan harmonik genap ke-n dapat ditentukan dengan persamaan</a:t>
                </a:r>
                <a:r>
                  <a:rPr lang="en-US" sz="2000" dirty="0"/>
                  <a:t> </a:t>
                </a:r>
                <a:r>
                  <a:rPr lang="id-ID" sz="2000" dirty="0"/>
                  <a:t>berikut: </a:t>
                </a:r>
                <a:endParaRPr lang="en-US" sz="2000" dirty="0" smtClean="0"/>
              </a:p>
              <a:p>
                <a:endParaRPr lang="en-US" sz="2000" dirty="0"/>
              </a:p>
              <a:p>
                <a:endParaRPr lang="en-US" sz="2000" dirty="0" smtClean="0"/>
              </a:p>
              <a:p>
                <a:endParaRPr lang="en-US" sz="2000" dirty="0"/>
              </a:p>
              <a:p>
                <a:pPr marL="0" indent="0">
                  <a:buNone/>
                </a:pPr>
                <a:endParaRPr lang="id-ID" sz="2000" dirty="0"/>
              </a:p>
              <a:p>
                <a:endParaRPr lang="id-ID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625642"/>
                <a:ext cx="9905999" cy="6102417"/>
              </a:xfrm>
              <a:blipFill>
                <a:blip r:embed="rId2"/>
                <a:stretch>
                  <a:fillRect l="-862" t="-999" r="-98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2202" y="1863189"/>
            <a:ext cx="7196936" cy="9124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2202" y="2935862"/>
            <a:ext cx="5651183" cy="10261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5970" y="5574832"/>
            <a:ext cx="8092440" cy="9944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85" y="6247746"/>
            <a:ext cx="1165687" cy="45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551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683" y="49889"/>
            <a:ext cx="9905998" cy="1478570"/>
          </a:xfrm>
        </p:spPr>
        <p:txBody>
          <a:bodyPr/>
          <a:lstStyle/>
          <a:p>
            <a:r>
              <a:rPr lang="en-US" dirty="0" err="1"/>
              <a:t>Penyearah</a:t>
            </a:r>
            <a:r>
              <a:rPr lang="en-US" dirty="0"/>
              <a:t> </a:t>
            </a:r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Fasa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839" y="1679608"/>
            <a:ext cx="5449225" cy="2628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7682" y="1216994"/>
            <a:ext cx="5600950" cy="4655642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6019800"/>
            <a:ext cx="9454973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d-ID" dirty="0" smtClean="0"/>
              <a:t>Gambar (a) merupakan rangkaian penyearah </a:t>
            </a:r>
            <a:r>
              <a:rPr lang="id-ID" dirty="0" err="1" smtClean="0"/>
              <a:t>gelombangpenuh</a:t>
            </a:r>
            <a:r>
              <a:rPr lang="en-US" dirty="0" smtClean="0"/>
              <a:t>  </a:t>
            </a:r>
            <a:r>
              <a:rPr lang="id-ID" dirty="0" smtClean="0"/>
              <a:t>tiga-</a:t>
            </a:r>
            <a:r>
              <a:rPr lang="id-ID" dirty="0" err="1" smtClean="0"/>
              <a:t>fasa</a:t>
            </a:r>
            <a:r>
              <a:rPr lang="id-ID" dirty="0" smtClean="0"/>
              <a:t> hubungan jembatan dengan beban </a:t>
            </a:r>
            <a:r>
              <a:rPr lang="id-ID" dirty="0" err="1" smtClean="0"/>
              <a:t>resistif</a:t>
            </a:r>
            <a:r>
              <a:rPr lang="id-ID" dirty="0" smtClean="0"/>
              <a:t> (R),</a:t>
            </a:r>
            <a:r>
              <a:rPr lang="en-US" dirty="0" smtClean="0"/>
              <a:t> </a:t>
            </a:r>
            <a:r>
              <a:rPr lang="id-ID" dirty="0" smtClean="0"/>
              <a:t>sedangkan Gambar (b) merupakan bentuk gelombang hasil</a:t>
            </a:r>
            <a:r>
              <a:rPr lang="en-US" dirty="0" smtClean="0"/>
              <a:t> </a:t>
            </a:r>
            <a:r>
              <a:rPr lang="id-ID" dirty="0" err="1" smtClean="0"/>
              <a:t>penyearahan</a:t>
            </a:r>
            <a:r>
              <a:rPr lang="id-ID" dirty="0" smtClean="0"/>
              <a:t>.</a:t>
            </a:r>
            <a:endParaRPr lang="id-ID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85" y="6247746"/>
            <a:ext cx="1165687" cy="45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345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41412" y="962526"/>
                <a:ext cx="9905999" cy="5505651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id-ID" dirty="0"/>
                  <a:t>Untuk memudahkan penjelasan proses penyearahan,</a:t>
                </a:r>
                <a:r>
                  <a:rPr lang="en-US" dirty="0"/>
                  <a:t> </a:t>
                </a:r>
                <a:r>
                  <a:rPr lang="id-ID" dirty="0"/>
                  <a:t>dioda pada setiap fasa diberi nomor sebagai berikut: fasa R terdiri dari</a:t>
                </a:r>
                <a:r>
                  <a:rPr lang="en-US" dirty="0"/>
                  <a:t> </a:t>
                </a:r>
                <a:r>
                  <a:rPr lang="id-ID" dirty="0"/>
                  <a:t>dioda D1 dan D4, fasa Y terdiri dari dioda D3 dan D6, dan fasa B terdiri</a:t>
                </a:r>
                <a:r>
                  <a:rPr lang="en-US" dirty="0"/>
                  <a:t> </a:t>
                </a:r>
                <a:r>
                  <a:rPr lang="id-ID" dirty="0"/>
                  <a:t>dari dioda D5</a:t>
                </a:r>
                <a:r>
                  <a:rPr lang="en-US" dirty="0"/>
                  <a:t> </a:t>
                </a:r>
                <a:r>
                  <a:rPr lang="id-ID" dirty="0"/>
                  <a:t>dan D2. </a:t>
                </a:r>
                <a:endParaRPr lang="en-US" dirty="0"/>
              </a:p>
              <a:p>
                <a:r>
                  <a:rPr lang="id-ID" dirty="0"/>
                  <a:t>Dengan bentuk gelombang hasil penyerahan seperti ditunjukkan</a:t>
                </a:r>
                <a:r>
                  <a:rPr lang="en-US" dirty="0"/>
                  <a:t> </a:t>
                </a:r>
                <a:r>
                  <a:rPr lang="id-ID" dirty="0"/>
                  <a:t>pada Gambar (b) dapat ditentukan nilai tegangan luaran rerata</a:t>
                </a:r>
                <a:r>
                  <a:rPr lang="en-US" dirty="0"/>
                  <a:t> </a:t>
                </a:r>
                <a:r>
                  <a:rPr lang="id-ID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id-ID" dirty="0"/>
                  <a:t>), tegangan efektif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id-ID" dirty="0"/>
                  <a:t>), dan  arus efektif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id-ID" dirty="0"/>
                  <a:t>) per fasa yang mengalir</a:t>
                </a:r>
                <a:r>
                  <a:rPr lang="en-US" dirty="0"/>
                  <a:t> </a:t>
                </a:r>
                <a:r>
                  <a:rPr lang="id-ID" dirty="0"/>
                  <a:t>sebagai berikut: </a:t>
                </a: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err="1"/>
                  <a:t>dimana</a:t>
                </a:r>
                <a:r>
                  <a:rPr lang="en-US" dirty="0"/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=1,73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id-ID" dirty="0"/>
              </a:p>
              <a:p>
                <a:endParaRPr lang="id-ID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962526"/>
                <a:ext cx="9905999" cy="5505651"/>
              </a:xfrm>
              <a:blipFill>
                <a:blip r:embed="rId2"/>
                <a:stretch>
                  <a:fillRect l="-1046" t="-1993" r="-185" b="-155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0364" y="3215389"/>
            <a:ext cx="9808290" cy="277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370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443789"/>
            <a:ext cx="9905999" cy="4347412"/>
          </a:xfrm>
        </p:spPr>
        <p:txBody>
          <a:bodyPr/>
          <a:lstStyle/>
          <a:p>
            <a:r>
              <a:rPr lang="id-ID" dirty="0"/>
              <a:t>Jika beban R pada rangkaian Gambar (a) diganti beban RL, maka seperti halnya pada penyearah setengah</a:t>
            </a:r>
            <a:r>
              <a:rPr lang="en-US" dirty="0"/>
              <a:t> </a:t>
            </a:r>
            <a:r>
              <a:rPr lang="id-ID" dirty="0"/>
              <a:t>gelombang tiga</a:t>
            </a:r>
            <a:r>
              <a:rPr lang="en-US" dirty="0"/>
              <a:t> </a:t>
            </a:r>
            <a:r>
              <a:rPr lang="id-ID" dirty="0" err="1"/>
              <a:t>fasa</a:t>
            </a:r>
            <a:r>
              <a:rPr lang="id-ID" dirty="0"/>
              <a:t> beban RL, harmonik genap juga terjadi pada penyearah tiga </a:t>
            </a:r>
            <a:r>
              <a:rPr lang="id-ID" dirty="0" err="1"/>
              <a:t>fasa</a:t>
            </a:r>
            <a:r>
              <a:rPr lang="id-ID" dirty="0"/>
              <a:t> beban</a:t>
            </a:r>
            <a:r>
              <a:rPr lang="en-US" dirty="0"/>
              <a:t> </a:t>
            </a:r>
            <a:r>
              <a:rPr lang="id-ID" dirty="0"/>
              <a:t>RL, </a:t>
            </a:r>
            <a:r>
              <a:rPr lang="id-ID" dirty="0" err="1"/>
              <a:t>dimana</a:t>
            </a:r>
            <a:r>
              <a:rPr lang="id-ID" dirty="0"/>
              <a:t> nilai tegangan harmonik genap </a:t>
            </a:r>
            <a:r>
              <a:rPr lang="id-ID" dirty="0" err="1"/>
              <a:t>ke-n</a:t>
            </a:r>
            <a:r>
              <a:rPr lang="id-ID" dirty="0"/>
              <a:t> dapat ditentukan</a:t>
            </a:r>
            <a:r>
              <a:rPr lang="en-US" dirty="0"/>
              <a:t> </a:t>
            </a:r>
            <a:r>
              <a:rPr lang="id-ID" dirty="0"/>
              <a:t>dengan persamaan berikut: </a:t>
            </a:r>
          </a:p>
          <a:p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349" y="3688481"/>
            <a:ext cx="10034588" cy="13106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85" y="6247746"/>
            <a:ext cx="1165687" cy="45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562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68158" y="2813078"/>
            <a:ext cx="9905998" cy="1478570"/>
          </a:xfrm>
        </p:spPr>
        <p:txBody>
          <a:bodyPr/>
          <a:lstStyle/>
          <a:p>
            <a:pPr algn="ctr"/>
            <a:r>
              <a:rPr lang="en-US" dirty="0" smtClean="0"/>
              <a:t>TERIMA KASIH</a:t>
            </a:r>
            <a:endParaRPr lang="id-ID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85" y="6247746"/>
            <a:ext cx="1165687" cy="45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476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blem - Solution.potx" id="{618825C9-7A5B-4FD0-8173-05FBE0DDE387}" vid="{0970E009-9DDA-4822-A7D1-BB4C8516F0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Problemsolution cycle </Template>
  <TotalTime>0</TotalTime>
  <Words>233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Cambria Math</vt:lpstr>
      <vt:lpstr>Rockwell</vt:lpstr>
      <vt:lpstr>Tahoma</vt:lpstr>
      <vt:lpstr>Trebuchet MS</vt:lpstr>
      <vt:lpstr>Tw Cen MT</vt:lpstr>
      <vt:lpstr>Circuit</vt:lpstr>
      <vt:lpstr>PENYEARAH TAK TERKENDALI</vt:lpstr>
      <vt:lpstr>Penyearah Tiga Fasa</vt:lpstr>
      <vt:lpstr>Penyearah Setengah Gelombang Tiga Fasa</vt:lpstr>
      <vt:lpstr>PowerPoint Presentation</vt:lpstr>
      <vt:lpstr>PowerPoint Presentation</vt:lpstr>
      <vt:lpstr>Penyearah Gelombang Penuh Tiga Fasa</vt:lpstr>
      <vt:lpstr>PowerPoint Presentation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2018-10-24T03:03:44Z</dcterms:created>
  <dcterms:modified xsi:type="dcterms:W3CDTF">2018-11-22T09:25:39Z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v-abdarl@microsoft.com</vt:lpwstr>
  </property>
  <property fmtid="{D5CDD505-2E9C-101B-9397-08002B2CF9AE}" pid="5" name="MSIP_Label_f42aa342-8706-4288-bd11-ebb85995028c_SetDate">
    <vt:lpwstr>2018-08-20T22:55:44.5188046Z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