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6"/>
  </p:notesMasterIdLst>
  <p:sldIdLst>
    <p:sldId id="256" r:id="rId2"/>
    <p:sldId id="259" r:id="rId3"/>
    <p:sldId id="257" r:id="rId4"/>
    <p:sldId id="260" r:id="rId5"/>
    <p:sldId id="261" r:id="rId6"/>
    <p:sldId id="262"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FF"/>
    <a:srgbClr val="6E1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A62BC-89DD-491D-BA84-B1D404D17615}" type="datetimeFigureOut">
              <a:rPr lang="id-ID" smtClean="0"/>
              <a:t>22/11/2018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72318-F5F9-49B3-A721-523CD6530EB9}" type="slidenum">
              <a:rPr lang="id-ID" smtClean="0"/>
              <a:t>‹#›</a:t>
            </a:fld>
            <a:endParaRPr lang="id-ID"/>
          </a:p>
        </p:txBody>
      </p:sp>
    </p:spTree>
    <p:extLst>
      <p:ext uri="{BB962C8B-B14F-4D97-AF65-F5344CB8AC3E}">
        <p14:creationId xmlns:p14="http://schemas.microsoft.com/office/powerpoint/2010/main" val="363134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SIT (static inductid</a:t>
            </a:r>
            <a:r>
              <a:rPr lang="id-ID" baseline="0" dirty="0"/>
              <a:t> transistor)</a:t>
            </a:r>
          </a:p>
          <a:p>
            <a:r>
              <a:rPr lang="id-ID" baseline="0" dirty="0"/>
              <a:t>TRIAC (Triode for Alternating current</a:t>
            </a:r>
          </a:p>
          <a:p>
            <a:r>
              <a:rPr lang="id-ID" baseline="0" dirty="0"/>
              <a:t>GTO (gate turn-off thrystor)</a:t>
            </a:r>
            <a:endParaRPr lang="id-ID" dirty="0"/>
          </a:p>
        </p:txBody>
      </p:sp>
      <p:sp>
        <p:nvSpPr>
          <p:cNvPr id="4" name="Slide Number Placeholder 3"/>
          <p:cNvSpPr>
            <a:spLocks noGrp="1"/>
          </p:cNvSpPr>
          <p:nvPr>
            <p:ph type="sldNum" sz="quarter" idx="10"/>
          </p:nvPr>
        </p:nvSpPr>
        <p:spPr/>
        <p:txBody>
          <a:bodyPr/>
          <a:lstStyle/>
          <a:p>
            <a:fld id="{844A67EB-B018-440F-86EA-F5D540DC5AE8}" type="slidenum">
              <a:rPr lang="id-ID" smtClean="0"/>
              <a:t>11</a:t>
            </a:fld>
            <a:endParaRPr lang="id-ID"/>
          </a:p>
        </p:txBody>
      </p:sp>
    </p:spTree>
    <p:extLst>
      <p:ext uri="{BB962C8B-B14F-4D97-AF65-F5344CB8AC3E}">
        <p14:creationId xmlns:p14="http://schemas.microsoft.com/office/powerpoint/2010/main" val="254497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IGBT (Insulated</a:t>
            </a:r>
            <a:r>
              <a:rPr lang="id-ID" baseline="0" dirty="0"/>
              <a:t> gate bipolar transistor)</a:t>
            </a:r>
          </a:p>
          <a:p>
            <a:r>
              <a:rPr lang="id-ID" baseline="0"/>
              <a:t>MCT (mos controlled thyristor)</a:t>
            </a:r>
            <a:endParaRPr lang="id-ID"/>
          </a:p>
        </p:txBody>
      </p:sp>
      <p:sp>
        <p:nvSpPr>
          <p:cNvPr id="4" name="Slide Number Placeholder 3"/>
          <p:cNvSpPr>
            <a:spLocks noGrp="1"/>
          </p:cNvSpPr>
          <p:nvPr>
            <p:ph type="sldNum" sz="quarter" idx="10"/>
          </p:nvPr>
        </p:nvSpPr>
        <p:spPr/>
        <p:txBody>
          <a:bodyPr/>
          <a:lstStyle/>
          <a:p>
            <a:fld id="{844A67EB-B018-440F-86EA-F5D540DC5AE8}" type="slidenum">
              <a:rPr lang="id-ID" smtClean="0"/>
              <a:t>12</a:t>
            </a:fld>
            <a:endParaRPr lang="id-ID"/>
          </a:p>
        </p:txBody>
      </p:sp>
    </p:spTree>
    <p:extLst>
      <p:ext uri="{BB962C8B-B14F-4D97-AF65-F5344CB8AC3E}">
        <p14:creationId xmlns:p14="http://schemas.microsoft.com/office/powerpoint/2010/main" val="158789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Arus yang di Konversi dari AC</a:t>
            </a:r>
            <a:r>
              <a:rPr lang="id-ID" baseline="0" dirty="0"/>
              <a:t> ke DC</a:t>
            </a:r>
          </a:p>
          <a:p>
            <a:r>
              <a:rPr lang="id-ID" baseline="0" dirty="0"/>
              <a:t>Tegangan yang di konversi dari AC ke AC atau DC ke DC</a:t>
            </a:r>
            <a:endParaRPr lang="id-ID" dirty="0"/>
          </a:p>
        </p:txBody>
      </p:sp>
      <p:sp>
        <p:nvSpPr>
          <p:cNvPr id="4" name="Slide Number Placeholder 3"/>
          <p:cNvSpPr>
            <a:spLocks noGrp="1"/>
          </p:cNvSpPr>
          <p:nvPr>
            <p:ph type="sldNum" sz="quarter" idx="10"/>
          </p:nvPr>
        </p:nvSpPr>
        <p:spPr/>
        <p:txBody>
          <a:bodyPr/>
          <a:lstStyle/>
          <a:p>
            <a:fld id="{844A67EB-B018-440F-86EA-F5D540DC5AE8}" type="slidenum">
              <a:rPr lang="id-ID" smtClean="0"/>
              <a:t>22</a:t>
            </a:fld>
            <a:endParaRPr lang="id-ID"/>
          </a:p>
        </p:txBody>
      </p:sp>
    </p:spTree>
    <p:extLst>
      <p:ext uri="{BB962C8B-B14F-4D97-AF65-F5344CB8AC3E}">
        <p14:creationId xmlns:p14="http://schemas.microsoft.com/office/powerpoint/2010/main" val="225478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DB7D18-5720-4815-8B68-014F6F693D11}" type="datetimeFigureOut">
              <a:rPr lang="id-ID" smtClean="0"/>
              <a:t>22/11/2018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18BD8C-9F2A-4227-93EA-CDA9CCEACE64}"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B7D18-5720-4815-8B68-014F6F693D11}" type="datetimeFigureOut">
              <a:rPr lang="id-ID" smtClean="0"/>
              <a:t>22/11/2018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363825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B7D18-5720-4815-8B68-014F6F693D11}" type="datetimeFigureOut">
              <a:rPr lang="id-ID" smtClean="0"/>
              <a:t>22/11/2018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289884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B7D18-5720-4815-8B68-014F6F693D11}" type="datetimeFigureOut">
              <a:rPr lang="id-ID" smtClean="0"/>
              <a:t>22/11/2018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160407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DB7D18-5720-4815-8B68-014F6F693D11}" type="datetimeFigureOut">
              <a:rPr lang="id-ID" smtClean="0"/>
              <a:t>22/11/2018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18BD8C-9F2A-4227-93EA-CDA9CCEACE64}"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4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DB7D18-5720-4815-8B68-014F6F693D11}" type="datetimeFigureOut">
              <a:rPr lang="id-ID" smtClean="0"/>
              <a:t>22/11/2018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279969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DB7D18-5720-4815-8B68-014F6F693D11}" type="datetimeFigureOut">
              <a:rPr lang="id-ID" smtClean="0"/>
              <a:t>22/11/2018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65508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DB7D18-5720-4815-8B68-014F6F693D11}" type="datetimeFigureOut">
              <a:rPr lang="id-ID" smtClean="0"/>
              <a:t>22/11/2018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390510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DB7D18-5720-4815-8B68-014F6F693D11}" type="datetimeFigureOut">
              <a:rPr lang="id-ID" smtClean="0"/>
              <a:t>22/11/2018</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329851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DB7D18-5720-4815-8B68-014F6F693D11}" type="datetimeFigureOut">
              <a:rPr lang="id-ID" smtClean="0"/>
              <a:t>22/11/2018</a:t>
            </a:fld>
            <a:endParaRPr lang="id-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18BD8C-9F2A-4227-93EA-CDA9CCEACE64}" type="slidenum">
              <a:rPr lang="id-ID" smtClean="0"/>
              <a:t>‹#›</a:t>
            </a:fld>
            <a:endParaRPr lang="id-ID"/>
          </a:p>
        </p:txBody>
      </p:sp>
    </p:spTree>
    <p:extLst>
      <p:ext uri="{BB962C8B-B14F-4D97-AF65-F5344CB8AC3E}">
        <p14:creationId xmlns:p14="http://schemas.microsoft.com/office/powerpoint/2010/main" val="29314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DB7D18-5720-4815-8B68-014F6F693D11}" type="datetimeFigureOut">
              <a:rPr lang="id-ID" smtClean="0"/>
              <a:t>22/11/2018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18BD8C-9F2A-4227-93EA-CDA9CCEACE64}" type="slidenum">
              <a:rPr lang="id-ID" smtClean="0"/>
              <a:t>‹#›</a:t>
            </a:fld>
            <a:endParaRPr lang="id-ID"/>
          </a:p>
        </p:txBody>
      </p:sp>
    </p:spTree>
    <p:extLst>
      <p:ext uri="{BB962C8B-B14F-4D97-AF65-F5344CB8AC3E}">
        <p14:creationId xmlns:p14="http://schemas.microsoft.com/office/powerpoint/2010/main" val="62181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DB7D18-5720-4815-8B68-014F6F693D11}" type="datetimeFigureOut">
              <a:rPr lang="id-ID" smtClean="0"/>
              <a:t>22/11/2018</a:t>
            </a:fld>
            <a:endParaRPr lang="id-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d-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B18BD8C-9F2A-4227-93EA-CDA9CCEACE64}" type="slidenum">
              <a:rPr lang="id-ID" smtClean="0"/>
              <a:t>‹#›</a:t>
            </a:fld>
            <a:endParaRPr lang="id-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8138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00B0F0"/>
                </a:solidFill>
                <a:latin typeface="Tw Cen MT" panose="020B0602020104020603" pitchFamily="34" charset="0"/>
              </a:rPr>
              <a:t>Elektronika</a:t>
            </a:r>
            <a:r>
              <a:rPr lang="en-US" dirty="0" smtClean="0">
                <a:solidFill>
                  <a:srgbClr val="00B0F0"/>
                </a:solidFill>
                <a:latin typeface="Tw Cen MT" panose="020B0602020104020603" pitchFamily="34" charset="0"/>
              </a:rPr>
              <a:t> </a:t>
            </a:r>
            <a:r>
              <a:rPr lang="en-US" dirty="0" err="1" smtClean="0">
                <a:solidFill>
                  <a:srgbClr val="00B0F0"/>
                </a:solidFill>
                <a:latin typeface="Tw Cen MT" panose="020B0602020104020603" pitchFamily="34" charset="0"/>
              </a:rPr>
              <a:t>Daya</a:t>
            </a:r>
            <a:endParaRPr lang="id-ID" dirty="0">
              <a:solidFill>
                <a:srgbClr val="00B0F0"/>
              </a:solidFill>
              <a:latin typeface="Tw Cen MT" panose="020B0602020104020603" pitchFamily="34" charset="0"/>
            </a:endParaRPr>
          </a:p>
        </p:txBody>
      </p:sp>
      <p:sp>
        <p:nvSpPr>
          <p:cNvPr id="3" name="Subtitle 2"/>
          <p:cNvSpPr>
            <a:spLocks noGrp="1"/>
          </p:cNvSpPr>
          <p:nvPr>
            <p:ph type="subTitle" idx="1"/>
          </p:nvPr>
        </p:nvSpPr>
        <p:spPr/>
        <p:txBody>
          <a:bodyPr/>
          <a:lstStyle/>
          <a:p>
            <a:r>
              <a:rPr lang="en-US" dirty="0" smtClean="0">
                <a:solidFill>
                  <a:srgbClr val="FF5050"/>
                </a:solidFill>
              </a:rPr>
              <a:t>Safrizal, </a:t>
            </a:r>
            <a:r>
              <a:rPr lang="en-US" dirty="0" err="1" smtClean="0">
                <a:solidFill>
                  <a:srgbClr val="FF5050"/>
                </a:solidFill>
              </a:rPr>
              <a:t>st.,</a:t>
            </a:r>
            <a:r>
              <a:rPr lang="en-US" dirty="0" smtClean="0">
                <a:solidFill>
                  <a:srgbClr val="FF5050"/>
                </a:solidFill>
              </a:rPr>
              <a:t> </a:t>
            </a:r>
            <a:r>
              <a:rPr lang="en-US" dirty="0" err="1" smtClean="0">
                <a:solidFill>
                  <a:srgbClr val="FF5050"/>
                </a:solidFill>
              </a:rPr>
              <a:t>mt.</a:t>
            </a:r>
            <a:endParaRPr lang="id-ID" dirty="0">
              <a:solidFill>
                <a:srgbClr val="FF5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7370" y="6392125"/>
            <a:ext cx="1165687" cy="456250"/>
          </a:xfrm>
          <a:prstGeom prst="rect">
            <a:avLst/>
          </a:prstGeom>
        </p:spPr>
      </p:pic>
      <p:sp>
        <p:nvSpPr>
          <p:cNvPr id="6" name="Rectangle 5"/>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2589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err="1">
                <a:solidFill>
                  <a:srgbClr val="00B0F0"/>
                </a:solidFill>
                <a:latin typeface="Tw Cen MT" panose="020B0602020104020603" pitchFamily="34" charset="0"/>
              </a:rPr>
              <a:t>Perangkat</a:t>
            </a:r>
            <a:r>
              <a:rPr lang="en-US" dirty="0" smtClean="0"/>
              <a:t> </a:t>
            </a:r>
            <a:r>
              <a:rPr lang="id-ID" sz="5400" b="1" dirty="0" smtClean="0">
                <a:solidFill>
                  <a:srgbClr val="00B0F0"/>
                </a:solidFill>
                <a:latin typeface="Tw Cen MT" panose="020B0602020104020603" pitchFamily="34" charset="0"/>
              </a:rPr>
              <a:t>Semikonduktor</a:t>
            </a:r>
            <a:r>
              <a:rPr lang="id-ID" dirty="0" smtClean="0"/>
              <a:t> </a:t>
            </a:r>
            <a:r>
              <a:rPr lang="id-ID" sz="5400" b="1" dirty="0">
                <a:solidFill>
                  <a:srgbClr val="00B0F0"/>
                </a:solidFill>
                <a:latin typeface="Tw Cen MT" panose="020B0602020104020603" pitchFamily="34" charset="0"/>
              </a:rPr>
              <a:t>Daya</a:t>
            </a:r>
          </a:p>
        </p:txBody>
      </p:sp>
      <p:sp>
        <p:nvSpPr>
          <p:cNvPr id="3" name="Content Placeholder 2"/>
          <p:cNvSpPr>
            <a:spLocks noGrp="1"/>
          </p:cNvSpPr>
          <p:nvPr>
            <p:ph idx="1"/>
          </p:nvPr>
        </p:nvSpPr>
        <p:spPr/>
        <p:txBody>
          <a:bodyPr/>
          <a:lstStyle/>
          <a:p>
            <a:r>
              <a:rPr lang="id-ID" dirty="0"/>
              <a:t>Sejak tahun 1970, banyak tipe devais semikonduktor daya telah dikembangkan dan disediakan secara komersial.</a:t>
            </a:r>
          </a:p>
          <a:p>
            <a:r>
              <a:rPr lang="id-ID" dirty="0"/>
              <a:t>Devais ini dapat dibagi menjadi lima kategori:</a:t>
            </a:r>
          </a:p>
          <a:p>
            <a:pPr marL="457200" indent="-457200">
              <a:buAutoNum type="arabicPeriod"/>
            </a:pPr>
            <a:r>
              <a:rPr lang="id-ID" dirty="0"/>
              <a:t>Dioda daya</a:t>
            </a:r>
          </a:p>
          <a:p>
            <a:pPr marL="457200" indent="-457200">
              <a:buAutoNum type="arabicPeriod"/>
            </a:pPr>
            <a:r>
              <a:rPr lang="id-ID" dirty="0"/>
              <a:t>Thrystor</a:t>
            </a:r>
          </a:p>
          <a:p>
            <a:pPr marL="457200" indent="-457200">
              <a:buAutoNum type="arabicPeriod"/>
            </a:pPr>
            <a:r>
              <a:rPr lang="id-ID" dirty="0"/>
              <a:t>Power Bipolar Junction transistor (BJT)</a:t>
            </a:r>
          </a:p>
          <a:p>
            <a:pPr marL="457200" indent="-457200">
              <a:buAutoNum type="arabicPeriod"/>
            </a:pPr>
            <a:r>
              <a:rPr lang="id-ID" dirty="0"/>
              <a:t>Mosfet daya</a:t>
            </a:r>
          </a:p>
          <a:p>
            <a:pPr marL="457200" indent="-457200">
              <a:buAutoNum type="arabicPeriod"/>
            </a:pPr>
            <a:r>
              <a:rPr lang="id-ID" dirty="0"/>
              <a:t>Insulated-gate bipolar transistor (IGBT)</a:t>
            </a:r>
          </a:p>
        </p:txBody>
      </p:sp>
    </p:spTree>
    <p:extLst>
      <p:ext uri="{BB962C8B-B14F-4D97-AF65-F5344CB8AC3E}">
        <p14:creationId xmlns:p14="http://schemas.microsoft.com/office/powerpoint/2010/main" val="369998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nvPr>
        </p:nvGraphicFramePr>
        <p:xfrm>
          <a:off x="2298800" y="194130"/>
          <a:ext cx="7600496" cy="6304280"/>
        </p:xfrm>
        <a:graphic>
          <a:graphicData uri="http://schemas.openxmlformats.org/drawingml/2006/table">
            <a:tbl>
              <a:tblPr firstRow="1" bandRow="1">
                <a:tableStyleId>{5C22544A-7EE6-4342-B048-85BDC9FD1C3A}</a:tableStyleId>
              </a:tblPr>
              <a:tblGrid>
                <a:gridCol w="1864986">
                  <a:extLst>
                    <a:ext uri="{9D8B030D-6E8A-4147-A177-3AD203B41FA5}">
                      <a16:colId xmlns:a16="http://schemas.microsoft.com/office/drawing/2014/main" val="2111979474"/>
                    </a:ext>
                  </a:extLst>
                </a:gridCol>
                <a:gridCol w="2926996">
                  <a:extLst>
                    <a:ext uri="{9D8B030D-6E8A-4147-A177-3AD203B41FA5}">
                      <a16:colId xmlns:a16="http://schemas.microsoft.com/office/drawing/2014/main" val="789008628"/>
                    </a:ext>
                  </a:extLst>
                </a:gridCol>
                <a:gridCol w="2808514">
                  <a:extLst>
                    <a:ext uri="{9D8B030D-6E8A-4147-A177-3AD203B41FA5}">
                      <a16:colId xmlns:a16="http://schemas.microsoft.com/office/drawing/2014/main" val="1867460589"/>
                    </a:ext>
                  </a:extLst>
                </a:gridCol>
              </a:tblGrid>
              <a:tr h="370840">
                <a:tc>
                  <a:txBody>
                    <a:bodyPr/>
                    <a:lstStyle/>
                    <a:p>
                      <a:endParaRPr lang="id-ID" dirty="0"/>
                    </a:p>
                  </a:txBody>
                  <a:tcPr/>
                </a:tc>
                <a:tc>
                  <a:txBody>
                    <a:bodyPr/>
                    <a:lstStyle/>
                    <a:p>
                      <a:pPr algn="ctr"/>
                      <a:r>
                        <a:rPr lang="id-ID" dirty="0"/>
                        <a:t>Jenis</a:t>
                      </a:r>
                    </a:p>
                  </a:txBody>
                  <a:tcPr/>
                </a:tc>
                <a:tc>
                  <a:txBody>
                    <a:bodyPr/>
                    <a:lstStyle/>
                    <a:p>
                      <a:pPr algn="ctr"/>
                      <a:r>
                        <a:rPr lang="id-ID" dirty="0"/>
                        <a:t>Rating</a:t>
                      </a:r>
                      <a:r>
                        <a:rPr lang="id-ID" baseline="0" dirty="0"/>
                        <a:t> Voltase/Arus</a:t>
                      </a:r>
                      <a:endParaRPr lang="id-ID" dirty="0"/>
                    </a:p>
                  </a:txBody>
                  <a:tcPr/>
                </a:tc>
                <a:extLst>
                  <a:ext uri="{0D108BD9-81ED-4DB2-BD59-A6C34878D82A}">
                    <a16:rowId xmlns:a16="http://schemas.microsoft.com/office/drawing/2014/main" val="4238631198"/>
                  </a:ext>
                </a:extLst>
              </a:tr>
              <a:tr h="370840">
                <a:tc>
                  <a:txBody>
                    <a:bodyPr/>
                    <a:lstStyle/>
                    <a:p>
                      <a:r>
                        <a:rPr lang="id-ID" dirty="0"/>
                        <a:t>Dioda</a:t>
                      </a:r>
                    </a:p>
                  </a:txBody>
                  <a:tcPr/>
                </a:tc>
                <a:tc>
                  <a:txBody>
                    <a:bodyPr/>
                    <a:lstStyle/>
                    <a:p>
                      <a:r>
                        <a:rPr lang="id-ID" dirty="0"/>
                        <a:t>Serbaguna</a:t>
                      </a:r>
                    </a:p>
                  </a:txBody>
                  <a:tcPr/>
                </a:tc>
                <a:tc>
                  <a:txBody>
                    <a:bodyPr/>
                    <a:lstStyle/>
                    <a:p>
                      <a:r>
                        <a:rPr lang="id-ID" dirty="0"/>
                        <a:t>5000 V / 5000 A</a:t>
                      </a:r>
                    </a:p>
                  </a:txBody>
                  <a:tcPr/>
                </a:tc>
                <a:extLst>
                  <a:ext uri="{0D108BD9-81ED-4DB2-BD59-A6C34878D82A}">
                    <a16:rowId xmlns:a16="http://schemas.microsoft.com/office/drawing/2014/main" val="887492557"/>
                  </a:ext>
                </a:extLst>
              </a:tr>
              <a:tr h="370840">
                <a:tc>
                  <a:txBody>
                    <a:bodyPr/>
                    <a:lstStyle/>
                    <a:p>
                      <a:endParaRPr lang="id-ID"/>
                    </a:p>
                  </a:txBody>
                  <a:tcPr/>
                </a:tc>
                <a:tc>
                  <a:txBody>
                    <a:bodyPr/>
                    <a:lstStyle/>
                    <a:p>
                      <a:r>
                        <a:rPr lang="id-ID" dirty="0"/>
                        <a:t>Kecepatan Tinggi</a:t>
                      </a:r>
                    </a:p>
                  </a:txBody>
                  <a:tcPr/>
                </a:tc>
                <a:tc>
                  <a:txBody>
                    <a:bodyPr/>
                    <a:lstStyle/>
                    <a:p>
                      <a:r>
                        <a:rPr lang="id-ID" dirty="0"/>
                        <a:t>3000 V / 1000 A</a:t>
                      </a:r>
                    </a:p>
                  </a:txBody>
                  <a:tcPr/>
                </a:tc>
                <a:extLst>
                  <a:ext uri="{0D108BD9-81ED-4DB2-BD59-A6C34878D82A}">
                    <a16:rowId xmlns:a16="http://schemas.microsoft.com/office/drawing/2014/main" val="1076116098"/>
                  </a:ext>
                </a:extLst>
              </a:tr>
              <a:tr h="370840">
                <a:tc>
                  <a:txBody>
                    <a:bodyPr/>
                    <a:lstStyle/>
                    <a:p>
                      <a:endParaRPr lang="id-ID"/>
                    </a:p>
                  </a:txBody>
                  <a:tcPr/>
                </a:tc>
                <a:tc>
                  <a:txBody>
                    <a:bodyPr/>
                    <a:lstStyle/>
                    <a:p>
                      <a:r>
                        <a:rPr lang="id-ID" dirty="0"/>
                        <a:t>Schottky</a:t>
                      </a:r>
                    </a:p>
                  </a:txBody>
                  <a:tcPr/>
                </a:tc>
                <a:tc>
                  <a:txBody>
                    <a:bodyPr/>
                    <a:lstStyle/>
                    <a:p>
                      <a:r>
                        <a:rPr lang="id-ID" dirty="0"/>
                        <a:t>40 V / 60 A</a:t>
                      </a:r>
                    </a:p>
                  </a:txBody>
                  <a:tcPr/>
                </a:tc>
                <a:extLst>
                  <a:ext uri="{0D108BD9-81ED-4DB2-BD59-A6C34878D82A}">
                    <a16:rowId xmlns:a16="http://schemas.microsoft.com/office/drawing/2014/main" val="2973893866"/>
                  </a:ext>
                </a:extLst>
              </a:tr>
              <a:tr h="370840">
                <a:tc>
                  <a:txBody>
                    <a:bodyPr/>
                    <a:lstStyle/>
                    <a:p>
                      <a:r>
                        <a:rPr lang="id-ID" dirty="0"/>
                        <a:t>Thrystor Mati</a:t>
                      </a:r>
                    </a:p>
                  </a:txBody>
                  <a:tcPr/>
                </a:tc>
                <a:tc>
                  <a:txBody>
                    <a:bodyPr/>
                    <a:lstStyle/>
                    <a:p>
                      <a:r>
                        <a:rPr lang="id-ID" dirty="0"/>
                        <a:t>Bloking balik</a:t>
                      </a:r>
                    </a:p>
                  </a:txBody>
                  <a:tcPr/>
                </a:tc>
                <a:tc>
                  <a:txBody>
                    <a:bodyPr/>
                    <a:lstStyle/>
                    <a:p>
                      <a:r>
                        <a:rPr lang="id-ID" dirty="0"/>
                        <a:t>5000 V / 5000 A</a:t>
                      </a:r>
                    </a:p>
                  </a:txBody>
                  <a:tcPr/>
                </a:tc>
                <a:extLst>
                  <a:ext uri="{0D108BD9-81ED-4DB2-BD59-A6C34878D82A}">
                    <a16:rowId xmlns:a16="http://schemas.microsoft.com/office/drawing/2014/main" val="74527346"/>
                  </a:ext>
                </a:extLst>
              </a:tr>
              <a:tr h="370840">
                <a:tc>
                  <a:txBody>
                    <a:bodyPr/>
                    <a:lstStyle/>
                    <a:p>
                      <a:endParaRPr lang="id-ID" dirty="0"/>
                    </a:p>
                  </a:txBody>
                  <a:tcPr/>
                </a:tc>
                <a:tc>
                  <a:txBody>
                    <a:bodyPr/>
                    <a:lstStyle/>
                    <a:p>
                      <a:r>
                        <a:rPr lang="id-ID" dirty="0"/>
                        <a:t>Kecepatan Tinggi</a:t>
                      </a:r>
                    </a:p>
                  </a:txBody>
                  <a:tcPr/>
                </a:tc>
                <a:tc>
                  <a:txBody>
                    <a:bodyPr/>
                    <a:lstStyle/>
                    <a:p>
                      <a:r>
                        <a:rPr lang="id-ID" dirty="0"/>
                        <a:t>1200 V / 1500 A</a:t>
                      </a:r>
                    </a:p>
                  </a:txBody>
                  <a:tcPr/>
                </a:tc>
                <a:extLst>
                  <a:ext uri="{0D108BD9-81ED-4DB2-BD59-A6C34878D82A}">
                    <a16:rowId xmlns:a16="http://schemas.microsoft.com/office/drawing/2014/main" val="1679049511"/>
                  </a:ext>
                </a:extLst>
              </a:tr>
              <a:tr h="370840">
                <a:tc>
                  <a:txBody>
                    <a:bodyPr/>
                    <a:lstStyle/>
                    <a:p>
                      <a:endParaRPr lang="id-ID" dirty="0"/>
                    </a:p>
                  </a:txBody>
                  <a:tcPr/>
                </a:tc>
                <a:tc>
                  <a:txBody>
                    <a:bodyPr/>
                    <a:lstStyle/>
                    <a:p>
                      <a:r>
                        <a:rPr lang="id-ID" dirty="0"/>
                        <a:t>Bloking balik</a:t>
                      </a:r>
                    </a:p>
                  </a:txBody>
                  <a:tcPr/>
                </a:tc>
                <a:tc>
                  <a:txBody>
                    <a:bodyPr/>
                    <a:lstStyle/>
                    <a:p>
                      <a:r>
                        <a:rPr lang="id-ID" dirty="0"/>
                        <a:t>2500 V / 400 A</a:t>
                      </a:r>
                    </a:p>
                  </a:txBody>
                  <a:tcPr/>
                </a:tc>
                <a:extLst>
                  <a:ext uri="{0D108BD9-81ED-4DB2-BD59-A6C34878D82A}">
                    <a16:rowId xmlns:a16="http://schemas.microsoft.com/office/drawing/2014/main" val="2962857617"/>
                  </a:ext>
                </a:extLst>
              </a:tr>
              <a:tr h="370840">
                <a:tc>
                  <a:txBody>
                    <a:bodyPr/>
                    <a:lstStyle/>
                    <a:p>
                      <a:endParaRPr lang="id-ID" dirty="0"/>
                    </a:p>
                  </a:txBody>
                  <a:tcPr/>
                </a:tc>
                <a:tc>
                  <a:txBody>
                    <a:bodyPr/>
                    <a:lstStyle/>
                    <a:p>
                      <a:r>
                        <a:rPr lang="id-ID" dirty="0"/>
                        <a:t>Konduksi balik</a:t>
                      </a:r>
                    </a:p>
                  </a:txBody>
                  <a:tcPr/>
                </a:tc>
                <a:tc>
                  <a:txBody>
                    <a:bodyPr/>
                    <a:lstStyle/>
                    <a:p>
                      <a:r>
                        <a:rPr lang="id-ID" dirty="0"/>
                        <a:t>2500 V / 1000 A</a:t>
                      </a:r>
                    </a:p>
                  </a:txBody>
                  <a:tcPr/>
                </a:tc>
                <a:extLst>
                  <a:ext uri="{0D108BD9-81ED-4DB2-BD59-A6C34878D82A}">
                    <a16:rowId xmlns:a16="http://schemas.microsoft.com/office/drawing/2014/main" val="3346229326"/>
                  </a:ext>
                </a:extLst>
              </a:tr>
              <a:tr h="370840">
                <a:tc>
                  <a:txBody>
                    <a:bodyPr/>
                    <a:lstStyle/>
                    <a:p>
                      <a:endParaRPr lang="id-ID" dirty="0"/>
                    </a:p>
                  </a:txBody>
                  <a:tcPr/>
                </a:tc>
                <a:tc>
                  <a:txBody>
                    <a:bodyPr/>
                    <a:lstStyle/>
                    <a:p>
                      <a:r>
                        <a:rPr lang="id-ID" dirty="0"/>
                        <a:t>GATT</a:t>
                      </a:r>
                    </a:p>
                  </a:txBody>
                  <a:tcPr/>
                </a:tc>
                <a:tc>
                  <a:txBody>
                    <a:bodyPr/>
                    <a:lstStyle/>
                    <a:p>
                      <a:r>
                        <a:rPr lang="id-ID" dirty="0"/>
                        <a:t>1200 V / 400 V</a:t>
                      </a:r>
                    </a:p>
                  </a:txBody>
                  <a:tcPr/>
                </a:tc>
                <a:extLst>
                  <a:ext uri="{0D108BD9-81ED-4DB2-BD59-A6C34878D82A}">
                    <a16:rowId xmlns:a16="http://schemas.microsoft.com/office/drawing/2014/main" val="4096999219"/>
                  </a:ext>
                </a:extLst>
              </a:tr>
              <a:tr h="370840">
                <a:tc>
                  <a:txBody>
                    <a:bodyPr/>
                    <a:lstStyle/>
                    <a:p>
                      <a:endParaRPr lang="id-ID" dirty="0"/>
                    </a:p>
                  </a:txBody>
                  <a:tcPr/>
                </a:tc>
                <a:tc>
                  <a:txBody>
                    <a:bodyPr/>
                    <a:lstStyle/>
                    <a:p>
                      <a:r>
                        <a:rPr lang="id-ID" dirty="0"/>
                        <a:t>Cahaya</a:t>
                      </a:r>
                      <a:r>
                        <a:rPr lang="id-ID" baseline="0" dirty="0"/>
                        <a:t> Tersulut</a:t>
                      </a:r>
                      <a:endParaRPr lang="id-ID" dirty="0"/>
                    </a:p>
                  </a:txBody>
                  <a:tcPr/>
                </a:tc>
                <a:tc>
                  <a:txBody>
                    <a:bodyPr/>
                    <a:lstStyle/>
                    <a:p>
                      <a:r>
                        <a:rPr lang="id-ID" dirty="0"/>
                        <a:t>6000 V / 1500 A</a:t>
                      </a:r>
                    </a:p>
                  </a:txBody>
                  <a:tcPr/>
                </a:tc>
                <a:extLst>
                  <a:ext uri="{0D108BD9-81ED-4DB2-BD59-A6C34878D82A}">
                    <a16:rowId xmlns:a16="http://schemas.microsoft.com/office/drawing/2014/main" val="2615454407"/>
                  </a:ext>
                </a:extLst>
              </a:tr>
              <a:tr h="370840">
                <a:tc>
                  <a:txBody>
                    <a:bodyPr/>
                    <a:lstStyle/>
                    <a:p>
                      <a:r>
                        <a:rPr lang="id-ID" dirty="0"/>
                        <a:t>TRIAC</a:t>
                      </a:r>
                    </a:p>
                  </a:txBody>
                  <a:tcPr/>
                </a:tc>
                <a:tc>
                  <a:txBody>
                    <a:bodyPr/>
                    <a:lstStyle/>
                    <a:p>
                      <a:endParaRPr lang="id-ID" dirty="0"/>
                    </a:p>
                  </a:txBody>
                  <a:tcPr/>
                </a:tc>
                <a:tc>
                  <a:txBody>
                    <a:bodyPr/>
                    <a:lstStyle/>
                    <a:p>
                      <a:r>
                        <a:rPr lang="id-ID" dirty="0"/>
                        <a:t>1200 V / 300 A</a:t>
                      </a:r>
                    </a:p>
                  </a:txBody>
                  <a:tcPr/>
                </a:tc>
                <a:extLst>
                  <a:ext uri="{0D108BD9-81ED-4DB2-BD59-A6C34878D82A}">
                    <a16:rowId xmlns:a16="http://schemas.microsoft.com/office/drawing/2014/main" val="566081896"/>
                  </a:ext>
                </a:extLst>
              </a:tr>
              <a:tr h="370840">
                <a:tc>
                  <a:txBody>
                    <a:bodyPr/>
                    <a:lstStyle/>
                    <a:p>
                      <a:r>
                        <a:rPr lang="id-ID" dirty="0"/>
                        <a:t>Thrystors mati</a:t>
                      </a:r>
                    </a:p>
                  </a:txBody>
                  <a:tcPr/>
                </a:tc>
                <a:tc>
                  <a:txBody>
                    <a:bodyPr/>
                    <a:lstStyle/>
                    <a:p>
                      <a:r>
                        <a:rPr lang="id-ID" dirty="0"/>
                        <a:t>GTO</a:t>
                      </a:r>
                    </a:p>
                  </a:txBody>
                  <a:tcPr/>
                </a:tc>
                <a:tc>
                  <a:txBody>
                    <a:bodyPr/>
                    <a:lstStyle/>
                    <a:p>
                      <a:r>
                        <a:rPr lang="id-ID" dirty="0"/>
                        <a:t>4500 V / 3000 A</a:t>
                      </a:r>
                    </a:p>
                  </a:txBody>
                  <a:tcPr/>
                </a:tc>
                <a:extLst>
                  <a:ext uri="{0D108BD9-81ED-4DB2-BD59-A6C34878D82A}">
                    <a16:rowId xmlns:a16="http://schemas.microsoft.com/office/drawing/2014/main" val="2646695094"/>
                  </a:ext>
                </a:extLst>
              </a:tr>
              <a:tr h="370840">
                <a:tc>
                  <a:txBody>
                    <a:bodyPr/>
                    <a:lstStyle/>
                    <a:p>
                      <a:r>
                        <a:rPr lang="id-ID" dirty="0"/>
                        <a:t>Transistor daya</a:t>
                      </a:r>
                    </a:p>
                  </a:txBody>
                  <a:tcPr/>
                </a:tc>
                <a:tc>
                  <a:txBody>
                    <a:bodyPr/>
                    <a:lstStyle/>
                    <a:p>
                      <a:r>
                        <a:rPr lang="id-ID" dirty="0"/>
                        <a:t>Tunggal</a:t>
                      </a:r>
                    </a:p>
                  </a:txBody>
                  <a:tcPr/>
                </a:tc>
                <a:tc>
                  <a:txBody>
                    <a:bodyPr/>
                    <a:lstStyle/>
                    <a:p>
                      <a:r>
                        <a:rPr lang="id-ID" dirty="0"/>
                        <a:t>400 V / 250 A</a:t>
                      </a:r>
                    </a:p>
                  </a:txBody>
                  <a:tcPr/>
                </a:tc>
                <a:extLst>
                  <a:ext uri="{0D108BD9-81ED-4DB2-BD59-A6C34878D82A}">
                    <a16:rowId xmlns:a16="http://schemas.microsoft.com/office/drawing/2014/main" val="4071441592"/>
                  </a:ext>
                </a:extLst>
              </a:tr>
              <a:tr h="370840">
                <a:tc>
                  <a:txBody>
                    <a:bodyPr/>
                    <a:lstStyle/>
                    <a:p>
                      <a:endParaRPr lang="id-ID"/>
                    </a:p>
                  </a:txBody>
                  <a:tcPr/>
                </a:tc>
                <a:tc>
                  <a:txBody>
                    <a:bodyPr/>
                    <a:lstStyle/>
                    <a:p>
                      <a:endParaRPr lang="id-ID"/>
                    </a:p>
                  </a:txBody>
                  <a:tcPr/>
                </a:tc>
                <a:tc>
                  <a:txBody>
                    <a:bodyPr/>
                    <a:lstStyle/>
                    <a:p>
                      <a:r>
                        <a:rPr lang="id-ID" dirty="0"/>
                        <a:t>400 V / 40 A</a:t>
                      </a:r>
                    </a:p>
                  </a:txBody>
                  <a:tcPr/>
                </a:tc>
                <a:extLst>
                  <a:ext uri="{0D108BD9-81ED-4DB2-BD59-A6C34878D82A}">
                    <a16:rowId xmlns:a16="http://schemas.microsoft.com/office/drawing/2014/main" val="3482598949"/>
                  </a:ext>
                </a:extLst>
              </a:tr>
              <a:tr h="370840">
                <a:tc>
                  <a:txBody>
                    <a:bodyPr/>
                    <a:lstStyle/>
                    <a:p>
                      <a:endParaRPr lang="id-ID"/>
                    </a:p>
                  </a:txBody>
                  <a:tcPr/>
                </a:tc>
                <a:tc>
                  <a:txBody>
                    <a:bodyPr/>
                    <a:lstStyle/>
                    <a:p>
                      <a:endParaRPr lang="id-ID"/>
                    </a:p>
                  </a:txBody>
                  <a:tcPr/>
                </a:tc>
                <a:tc>
                  <a:txBody>
                    <a:bodyPr/>
                    <a:lstStyle/>
                    <a:p>
                      <a:r>
                        <a:rPr lang="id-ID" dirty="0"/>
                        <a:t>630 V / 50 A</a:t>
                      </a:r>
                    </a:p>
                  </a:txBody>
                  <a:tcPr/>
                </a:tc>
                <a:extLst>
                  <a:ext uri="{0D108BD9-81ED-4DB2-BD59-A6C34878D82A}">
                    <a16:rowId xmlns:a16="http://schemas.microsoft.com/office/drawing/2014/main" val="4012233468"/>
                  </a:ext>
                </a:extLst>
              </a:tr>
              <a:tr h="370840">
                <a:tc>
                  <a:txBody>
                    <a:bodyPr/>
                    <a:lstStyle/>
                    <a:p>
                      <a:endParaRPr lang="id-ID" dirty="0"/>
                    </a:p>
                  </a:txBody>
                  <a:tcPr/>
                </a:tc>
                <a:tc>
                  <a:txBody>
                    <a:bodyPr/>
                    <a:lstStyle/>
                    <a:p>
                      <a:r>
                        <a:rPr lang="id-ID" dirty="0"/>
                        <a:t>Darlington</a:t>
                      </a:r>
                    </a:p>
                  </a:txBody>
                  <a:tcPr/>
                </a:tc>
                <a:tc>
                  <a:txBody>
                    <a:bodyPr/>
                    <a:lstStyle/>
                    <a:p>
                      <a:r>
                        <a:rPr lang="id-ID" dirty="0"/>
                        <a:t>1200 V / 400 A</a:t>
                      </a:r>
                    </a:p>
                  </a:txBody>
                  <a:tcPr/>
                </a:tc>
                <a:extLst>
                  <a:ext uri="{0D108BD9-81ED-4DB2-BD59-A6C34878D82A}">
                    <a16:rowId xmlns:a16="http://schemas.microsoft.com/office/drawing/2014/main" val="1566877805"/>
                  </a:ext>
                </a:extLst>
              </a:tr>
              <a:tr h="370840">
                <a:tc>
                  <a:txBody>
                    <a:bodyPr/>
                    <a:lstStyle/>
                    <a:p>
                      <a:r>
                        <a:rPr lang="id-ID" dirty="0"/>
                        <a:t>SIT</a:t>
                      </a:r>
                    </a:p>
                  </a:txBody>
                  <a:tcPr/>
                </a:tc>
                <a:tc>
                  <a:txBody>
                    <a:bodyPr/>
                    <a:lstStyle/>
                    <a:p>
                      <a:endParaRPr lang="id-ID" dirty="0"/>
                    </a:p>
                  </a:txBody>
                  <a:tcPr/>
                </a:tc>
                <a:tc>
                  <a:txBody>
                    <a:bodyPr/>
                    <a:lstStyle/>
                    <a:p>
                      <a:r>
                        <a:rPr lang="id-ID" dirty="0"/>
                        <a:t>1200 V / 300 A</a:t>
                      </a:r>
                    </a:p>
                  </a:txBody>
                  <a:tcPr/>
                </a:tc>
                <a:extLst>
                  <a:ext uri="{0D108BD9-81ED-4DB2-BD59-A6C34878D82A}">
                    <a16:rowId xmlns:a16="http://schemas.microsoft.com/office/drawing/2014/main" val="2655903071"/>
                  </a:ext>
                </a:extLst>
              </a:tr>
            </a:tbl>
          </a:graphicData>
        </a:graphic>
      </p:graphicFrame>
    </p:spTree>
    <p:extLst>
      <p:ext uri="{BB962C8B-B14F-4D97-AF65-F5344CB8AC3E}">
        <p14:creationId xmlns:p14="http://schemas.microsoft.com/office/powerpoint/2010/main" val="172130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nvPr>
        </p:nvGraphicFramePr>
        <p:xfrm>
          <a:off x="1069975" y="2120900"/>
          <a:ext cx="10058400" cy="222504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948775903"/>
                    </a:ext>
                  </a:extLst>
                </a:gridCol>
                <a:gridCol w="3352800">
                  <a:extLst>
                    <a:ext uri="{9D8B030D-6E8A-4147-A177-3AD203B41FA5}">
                      <a16:colId xmlns:a16="http://schemas.microsoft.com/office/drawing/2014/main" val="116826801"/>
                    </a:ext>
                  </a:extLst>
                </a:gridCol>
                <a:gridCol w="3352800">
                  <a:extLst>
                    <a:ext uri="{9D8B030D-6E8A-4147-A177-3AD203B41FA5}">
                      <a16:colId xmlns:a16="http://schemas.microsoft.com/office/drawing/2014/main" val="957703646"/>
                    </a:ext>
                  </a:extLst>
                </a:gridCol>
              </a:tblGrid>
              <a:tr h="370840">
                <a:tc>
                  <a:txBody>
                    <a:bodyPr/>
                    <a:lstStyle/>
                    <a:p>
                      <a:endParaRPr lang="id-ID" dirty="0"/>
                    </a:p>
                  </a:txBody>
                  <a:tcPr/>
                </a:tc>
                <a:tc>
                  <a:txBody>
                    <a:bodyPr/>
                    <a:lstStyle/>
                    <a:p>
                      <a:r>
                        <a:rPr lang="id-ID" dirty="0"/>
                        <a:t>Jenis</a:t>
                      </a:r>
                    </a:p>
                  </a:txBody>
                  <a:tcPr/>
                </a:tc>
                <a:tc>
                  <a:txBody>
                    <a:bodyPr/>
                    <a:lstStyle/>
                    <a:p>
                      <a:r>
                        <a:rPr lang="id-ID" dirty="0"/>
                        <a:t>Rating</a:t>
                      </a:r>
                      <a:r>
                        <a:rPr lang="id-ID" baseline="0" dirty="0"/>
                        <a:t> Voltase / Arus</a:t>
                      </a:r>
                      <a:endParaRPr lang="id-ID" dirty="0"/>
                    </a:p>
                  </a:txBody>
                  <a:tcPr/>
                </a:tc>
                <a:extLst>
                  <a:ext uri="{0D108BD9-81ED-4DB2-BD59-A6C34878D82A}">
                    <a16:rowId xmlns:a16="http://schemas.microsoft.com/office/drawing/2014/main" val="901166857"/>
                  </a:ext>
                </a:extLst>
              </a:tr>
              <a:tr h="370840">
                <a:tc>
                  <a:txBody>
                    <a:bodyPr/>
                    <a:lstStyle/>
                    <a:p>
                      <a:r>
                        <a:rPr lang="id-ID" dirty="0"/>
                        <a:t>MOSFETs Daya</a:t>
                      </a:r>
                    </a:p>
                  </a:txBody>
                  <a:tcPr/>
                </a:tc>
                <a:tc>
                  <a:txBody>
                    <a:bodyPr/>
                    <a:lstStyle/>
                    <a:p>
                      <a:r>
                        <a:rPr lang="id-ID" dirty="0"/>
                        <a:t>Tunggal</a:t>
                      </a:r>
                    </a:p>
                  </a:txBody>
                  <a:tcPr/>
                </a:tc>
                <a:tc>
                  <a:txBody>
                    <a:bodyPr/>
                    <a:lstStyle/>
                    <a:p>
                      <a:r>
                        <a:rPr lang="id-ID" dirty="0"/>
                        <a:t>500 V / 8,6 A</a:t>
                      </a:r>
                    </a:p>
                  </a:txBody>
                  <a:tcPr/>
                </a:tc>
                <a:extLst>
                  <a:ext uri="{0D108BD9-81ED-4DB2-BD59-A6C34878D82A}">
                    <a16:rowId xmlns:a16="http://schemas.microsoft.com/office/drawing/2014/main" val="1887744828"/>
                  </a:ext>
                </a:extLst>
              </a:tr>
              <a:tr h="370840">
                <a:tc>
                  <a:txBody>
                    <a:bodyPr/>
                    <a:lstStyle/>
                    <a:p>
                      <a:endParaRPr lang="id-ID"/>
                    </a:p>
                  </a:txBody>
                  <a:tcPr/>
                </a:tc>
                <a:tc>
                  <a:txBody>
                    <a:bodyPr/>
                    <a:lstStyle/>
                    <a:p>
                      <a:endParaRPr lang="id-ID"/>
                    </a:p>
                  </a:txBody>
                  <a:tcPr/>
                </a:tc>
                <a:tc>
                  <a:txBody>
                    <a:bodyPr/>
                    <a:lstStyle/>
                    <a:p>
                      <a:r>
                        <a:rPr lang="id-ID" dirty="0"/>
                        <a:t>1000 V / 4,7 A</a:t>
                      </a:r>
                    </a:p>
                  </a:txBody>
                  <a:tcPr/>
                </a:tc>
                <a:extLst>
                  <a:ext uri="{0D108BD9-81ED-4DB2-BD59-A6C34878D82A}">
                    <a16:rowId xmlns:a16="http://schemas.microsoft.com/office/drawing/2014/main" val="2081737523"/>
                  </a:ext>
                </a:extLst>
              </a:tr>
              <a:tr h="370840">
                <a:tc>
                  <a:txBody>
                    <a:bodyPr/>
                    <a:lstStyle/>
                    <a:p>
                      <a:endParaRPr lang="id-ID"/>
                    </a:p>
                  </a:txBody>
                  <a:tcPr/>
                </a:tc>
                <a:tc>
                  <a:txBody>
                    <a:bodyPr/>
                    <a:lstStyle/>
                    <a:p>
                      <a:endParaRPr lang="id-ID"/>
                    </a:p>
                  </a:txBody>
                  <a:tcPr/>
                </a:tc>
                <a:tc>
                  <a:txBody>
                    <a:bodyPr/>
                    <a:lstStyle/>
                    <a:p>
                      <a:r>
                        <a:rPr lang="id-ID" dirty="0"/>
                        <a:t>500 V / 50 A</a:t>
                      </a:r>
                    </a:p>
                  </a:txBody>
                  <a:tcPr/>
                </a:tc>
                <a:extLst>
                  <a:ext uri="{0D108BD9-81ED-4DB2-BD59-A6C34878D82A}">
                    <a16:rowId xmlns:a16="http://schemas.microsoft.com/office/drawing/2014/main" val="3757951701"/>
                  </a:ext>
                </a:extLst>
              </a:tr>
              <a:tr h="370840">
                <a:tc>
                  <a:txBody>
                    <a:bodyPr/>
                    <a:lstStyle/>
                    <a:p>
                      <a:r>
                        <a:rPr lang="id-ID" dirty="0"/>
                        <a:t>IGBT</a:t>
                      </a:r>
                    </a:p>
                  </a:txBody>
                  <a:tcPr/>
                </a:tc>
                <a:tc>
                  <a:txBody>
                    <a:bodyPr/>
                    <a:lstStyle/>
                    <a:p>
                      <a:r>
                        <a:rPr lang="id-ID" dirty="0"/>
                        <a:t>Tunggal </a:t>
                      </a:r>
                    </a:p>
                  </a:txBody>
                  <a:tcPr/>
                </a:tc>
                <a:tc>
                  <a:txBody>
                    <a:bodyPr/>
                    <a:lstStyle/>
                    <a:p>
                      <a:r>
                        <a:rPr lang="id-ID" dirty="0"/>
                        <a:t>1200 V / 400 A</a:t>
                      </a:r>
                    </a:p>
                  </a:txBody>
                  <a:tcPr/>
                </a:tc>
                <a:extLst>
                  <a:ext uri="{0D108BD9-81ED-4DB2-BD59-A6C34878D82A}">
                    <a16:rowId xmlns:a16="http://schemas.microsoft.com/office/drawing/2014/main" val="2588504997"/>
                  </a:ext>
                </a:extLst>
              </a:tr>
              <a:tr h="370840">
                <a:tc>
                  <a:txBody>
                    <a:bodyPr/>
                    <a:lstStyle/>
                    <a:p>
                      <a:r>
                        <a:rPr lang="id-ID" dirty="0"/>
                        <a:t>MCT</a:t>
                      </a:r>
                    </a:p>
                  </a:txBody>
                  <a:tcPr/>
                </a:tc>
                <a:tc>
                  <a:txBody>
                    <a:bodyPr/>
                    <a:lstStyle/>
                    <a:p>
                      <a:r>
                        <a:rPr lang="id-ID" dirty="0"/>
                        <a:t>Tunggal</a:t>
                      </a:r>
                    </a:p>
                  </a:txBody>
                  <a:tcPr/>
                </a:tc>
                <a:tc>
                  <a:txBody>
                    <a:bodyPr/>
                    <a:lstStyle/>
                    <a:p>
                      <a:r>
                        <a:rPr lang="id-ID" dirty="0"/>
                        <a:t>600 V / 60 A</a:t>
                      </a:r>
                    </a:p>
                  </a:txBody>
                  <a:tcPr/>
                </a:tc>
                <a:extLst>
                  <a:ext uri="{0D108BD9-81ED-4DB2-BD59-A6C34878D82A}">
                    <a16:rowId xmlns:a16="http://schemas.microsoft.com/office/drawing/2014/main" val="1962986923"/>
                  </a:ext>
                </a:extLst>
              </a:tr>
            </a:tbl>
          </a:graphicData>
        </a:graphic>
      </p:graphicFrame>
    </p:spTree>
    <p:extLst>
      <p:ext uri="{BB962C8B-B14F-4D97-AF65-F5344CB8AC3E}">
        <p14:creationId xmlns:p14="http://schemas.microsoft.com/office/powerpoint/2010/main" val="26344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5400" b="1" dirty="0">
                <a:solidFill>
                  <a:srgbClr val="00B0F0"/>
                </a:solidFill>
                <a:latin typeface="Tw Cen MT" panose="020B0602020104020603" pitchFamily="34" charset="0"/>
              </a:rPr>
              <a:t>Karakteristik </a:t>
            </a:r>
            <a:r>
              <a:rPr lang="id-ID" sz="5400" b="1" dirty="0" smtClean="0">
                <a:solidFill>
                  <a:srgbClr val="00B0F0"/>
                </a:solidFill>
                <a:latin typeface="Tw Cen MT" panose="020B0602020104020603" pitchFamily="34" charset="0"/>
              </a:rPr>
              <a:t>kendali</a:t>
            </a:r>
            <a:endParaRPr lang="id-ID" sz="5400" b="1" dirty="0">
              <a:solidFill>
                <a:srgbClr val="00B0F0"/>
              </a:solidFill>
              <a:latin typeface="Tw Cen MT" panose="020B0602020104020603" pitchFamily="34" charset="0"/>
            </a:endParaRPr>
          </a:p>
        </p:txBody>
      </p:sp>
      <p:sp>
        <p:nvSpPr>
          <p:cNvPr id="3" name="Content Placeholder 2"/>
          <p:cNvSpPr>
            <a:spLocks noGrp="1"/>
          </p:cNvSpPr>
          <p:nvPr>
            <p:ph idx="1"/>
          </p:nvPr>
        </p:nvSpPr>
        <p:spPr/>
        <p:txBody>
          <a:bodyPr/>
          <a:lstStyle/>
          <a:p>
            <a:r>
              <a:rPr lang="id-ID" dirty="0"/>
              <a:t>Devais semikonduktor daya dapat dioperasikan sebagai switch dengan memberikan sinyal kontrol pada terminal gate dari thrystor (atau base pada BJT) ke output yang dikehendaki diperoleh dengan mengubah-ubah waktu konduksi dari devais pensaklaran ini.</a:t>
            </a:r>
          </a:p>
          <a:p>
            <a:r>
              <a:rPr lang="id-ID" dirty="0"/>
              <a:t>Devais pensaklaran semikonduktor daya dapat diklasifikasikan secara mendasar menjadi:</a:t>
            </a:r>
          </a:p>
          <a:p>
            <a:pPr marL="457200" indent="-457200">
              <a:buAutoNum type="arabicPeriod"/>
            </a:pPr>
            <a:r>
              <a:rPr lang="id-ID" dirty="0"/>
              <a:t>Uncontrolled turn-on and off (contoh : Dioda)</a:t>
            </a:r>
          </a:p>
          <a:p>
            <a:pPr marL="457200" indent="-457200">
              <a:buAutoNum type="arabicPeriod"/>
            </a:pPr>
            <a:r>
              <a:rPr lang="id-ID" dirty="0"/>
              <a:t>Controlled turn-on and uncontrolled turn-off (contoh : SCR)</a:t>
            </a:r>
          </a:p>
          <a:p>
            <a:pPr marL="457200" indent="-457200">
              <a:buAutoNum type="arabicPeriod"/>
            </a:pPr>
            <a:r>
              <a:rPr lang="id-ID" dirty="0"/>
              <a:t>Controlled turn-on and off (contoh : BJT, MOSFET, GTO, SITH, IGBT, SIT, MCT)</a:t>
            </a:r>
          </a:p>
        </p:txBody>
      </p:sp>
    </p:spTree>
    <p:extLst>
      <p:ext uri="{BB962C8B-B14F-4D97-AF65-F5344CB8AC3E}">
        <p14:creationId xmlns:p14="http://schemas.microsoft.com/office/powerpoint/2010/main" val="369133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solidFill>
                  <a:srgbClr val="00B0F0"/>
                </a:solidFill>
                <a:latin typeface="Tw Cen MT" panose="020B0602020104020603" pitchFamily="34" charset="0"/>
              </a:rPr>
              <a:t>Sistem elektronika</a:t>
            </a:r>
          </a:p>
        </p:txBody>
      </p:sp>
      <p:sp>
        <p:nvSpPr>
          <p:cNvPr id="3" name="Content Placeholder 2"/>
          <p:cNvSpPr>
            <a:spLocks noGrp="1"/>
          </p:cNvSpPr>
          <p:nvPr>
            <p:ph idx="1"/>
          </p:nvPr>
        </p:nvSpPr>
        <p:spPr/>
        <p:txBody>
          <a:bodyPr/>
          <a:lstStyle/>
          <a:p>
            <a:r>
              <a:rPr lang="id-ID" dirty="0"/>
              <a:t>Sistem elektronika merupakan dasar utama pada aplikasi elektronika daya.  Sistem elektronika akan membahas tentang peralatan elektronika yang terdiri dari semikonduktor dan komponen lainnya dalam suatu rangkaian elektronika. Untuk mempelejari elektronika daya diperlukan pemahaman terhadap materi rangkaian elektronika baik analog maupun digital. </a:t>
            </a:r>
          </a:p>
        </p:txBody>
      </p:sp>
      <p:pic>
        <p:nvPicPr>
          <p:cNvPr id="4" name="Picture 3"/>
          <p:cNvPicPr>
            <a:picLocks noChangeAspect="1"/>
          </p:cNvPicPr>
          <p:nvPr/>
        </p:nvPicPr>
        <p:blipFill>
          <a:blip r:embed="rId2"/>
          <a:stretch>
            <a:fillRect/>
          </a:stretch>
        </p:blipFill>
        <p:spPr>
          <a:xfrm>
            <a:off x="3935669" y="3160946"/>
            <a:ext cx="3994812" cy="3132773"/>
          </a:xfrm>
          <a:prstGeom prst="rect">
            <a:avLst/>
          </a:prstGeom>
        </p:spPr>
      </p:pic>
    </p:spTree>
    <p:extLst>
      <p:ext uri="{BB962C8B-B14F-4D97-AF65-F5344CB8AC3E}">
        <p14:creationId xmlns:p14="http://schemas.microsoft.com/office/powerpoint/2010/main" val="394356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solidFill>
                  <a:srgbClr val="00B0F0"/>
                </a:solidFill>
                <a:latin typeface="Tw Cen MT" panose="020B0602020104020603" pitchFamily="34" charset="0"/>
              </a:rPr>
              <a:t>Sistem </a:t>
            </a:r>
            <a:r>
              <a:rPr lang="en-US" sz="5400" b="1" dirty="0" smtClean="0">
                <a:solidFill>
                  <a:srgbClr val="00B0F0"/>
                </a:solidFill>
                <a:latin typeface="Tw Cen MT" panose="020B0602020104020603" pitchFamily="34" charset="0"/>
              </a:rPr>
              <a:t>T</a:t>
            </a:r>
            <a:r>
              <a:rPr lang="id-ID" sz="5400" b="1" dirty="0" err="1" smtClean="0">
                <a:solidFill>
                  <a:srgbClr val="00B0F0"/>
                </a:solidFill>
                <a:latin typeface="Tw Cen MT" panose="020B0602020104020603" pitchFamily="34" charset="0"/>
              </a:rPr>
              <a:t>enaga</a:t>
            </a:r>
            <a:r>
              <a:rPr lang="id-ID" sz="5400" b="1" dirty="0" smtClean="0">
                <a:solidFill>
                  <a:srgbClr val="00B0F0"/>
                </a:solidFill>
                <a:latin typeface="Tw Cen MT" panose="020B0602020104020603" pitchFamily="34" charset="0"/>
              </a:rPr>
              <a:t> </a:t>
            </a:r>
            <a:r>
              <a:rPr lang="en-US" sz="5400" b="1" dirty="0">
                <a:solidFill>
                  <a:srgbClr val="00B0F0"/>
                </a:solidFill>
                <a:latin typeface="Tw Cen MT" panose="020B0602020104020603" pitchFamily="34" charset="0"/>
              </a:rPr>
              <a:t>L</a:t>
            </a:r>
            <a:r>
              <a:rPr lang="id-ID" sz="5400" b="1" dirty="0" err="1" smtClean="0">
                <a:solidFill>
                  <a:srgbClr val="00B0F0"/>
                </a:solidFill>
                <a:latin typeface="Tw Cen MT" panose="020B0602020104020603" pitchFamily="34" charset="0"/>
              </a:rPr>
              <a:t>istrik</a:t>
            </a:r>
            <a:endParaRPr lang="id-ID" sz="5400" b="1" dirty="0">
              <a:solidFill>
                <a:srgbClr val="00B0F0"/>
              </a:solidFill>
              <a:latin typeface="Tw Cen MT" panose="020B0602020104020603" pitchFamily="34" charset="0"/>
            </a:endParaRPr>
          </a:p>
        </p:txBody>
      </p:sp>
      <p:sp>
        <p:nvSpPr>
          <p:cNvPr id="3" name="Content Placeholder 2"/>
          <p:cNvSpPr>
            <a:spLocks noGrp="1"/>
          </p:cNvSpPr>
          <p:nvPr>
            <p:ph idx="1"/>
          </p:nvPr>
        </p:nvSpPr>
        <p:spPr/>
        <p:txBody>
          <a:bodyPr/>
          <a:lstStyle/>
          <a:p>
            <a:r>
              <a:rPr lang="id-ID" dirty="0"/>
              <a:t>Objek utama dalam apliksasi elektronika daya adalah peralatan dan sistem yang memiliki daya (tegangan dan arus) listrik yang cukup besar. Oleh karena itu untuk lebih memahami elektronika daya diperlukan pemahaman yang baik terhadap sistem tenaga listrik. </a:t>
            </a:r>
          </a:p>
        </p:txBody>
      </p:sp>
      <p:pic>
        <p:nvPicPr>
          <p:cNvPr id="4" name="Picture 3"/>
          <p:cNvPicPr>
            <a:picLocks noChangeAspect="1"/>
          </p:cNvPicPr>
          <p:nvPr/>
        </p:nvPicPr>
        <p:blipFill>
          <a:blip r:embed="rId2"/>
          <a:stretch>
            <a:fillRect/>
          </a:stretch>
        </p:blipFill>
        <p:spPr>
          <a:xfrm>
            <a:off x="2653467" y="2994960"/>
            <a:ext cx="6513327" cy="3088386"/>
          </a:xfrm>
          <a:prstGeom prst="rect">
            <a:avLst/>
          </a:prstGeom>
        </p:spPr>
      </p:pic>
    </p:spTree>
    <p:extLst>
      <p:ext uri="{BB962C8B-B14F-4D97-AF65-F5344CB8AC3E}">
        <p14:creationId xmlns:p14="http://schemas.microsoft.com/office/powerpoint/2010/main" val="132698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solidFill>
                  <a:srgbClr val="00B0F0"/>
                </a:solidFill>
                <a:latin typeface="Tw Cen MT" panose="020B0602020104020603" pitchFamily="34" charset="0"/>
              </a:rPr>
              <a:t>Sistem </a:t>
            </a:r>
            <a:r>
              <a:rPr lang="en-US" sz="5400" b="1" dirty="0" smtClean="0">
                <a:solidFill>
                  <a:srgbClr val="00B0F0"/>
                </a:solidFill>
                <a:latin typeface="Tw Cen MT" panose="020B0602020104020603" pitchFamily="34" charset="0"/>
              </a:rPr>
              <a:t>K</a:t>
            </a:r>
            <a:r>
              <a:rPr lang="id-ID" sz="5400" b="1" dirty="0" err="1" smtClean="0">
                <a:solidFill>
                  <a:srgbClr val="00B0F0"/>
                </a:solidFill>
                <a:latin typeface="Tw Cen MT" panose="020B0602020104020603" pitchFamily="34" charset="0"/>
              </a:rPr>
              <a:t>ontrol</a:t>
            </a:r>
            <a:endParaRPr lang="id-ID" sz="5400" b="1" dirty="0">
              <a:solidFill>
                <a:srgbClr val="00B0F0"/>
              </a:solidFill>
              <a:latin typeface="Tw Cen MT" panose="020B0602020104020603" pitchFamily="34" charset="0"/>
            </a:endParaRPr>
          </a:p>
        </p:txBody>
      </p:sp>
      <p:sp>
        <p:nvSpPr>
          <p:cNvPr id="3" name="Content Placeholder 2"/>
          <p:cNvSpPr>
            <a:spLocks noGrp="1"/>
          </p:cNvSpPr>
          <p:nvPr>
            <p:ph idx="1"/>
          </p:nvPr>
        </p:nvSpPr>
        <p:spPr/>
        <p:txBody>
          <a:bodyPr/>
          <a:lstStyle/>
          <a:p>
            <a:r>
              <a:rPr lang="id-ID" dirty="0"/>
              <a:t>Aplikasi elektronika daya pada umumnya untuk melakukan pengontrolan aplikasi di industri. </a:t>
            </a:r>
          </a:p>
          <a:p>
            <a:r>
              <a:rPr lang="id-ID" dirty="0"/>
              <a:t>Contoh pengaturan yang paling sering ditemui adalah pengaturan kecepatan putar motor listrik, pengaturan torsi motor listrik, pengaturan kecepatan aliran (flow) minyak, gas, pengaturan temperature, pengaturan tekanan, pengaturan kecepatan conveyor, pengaturan gerakan peralatan di industri dan pengaturan-pengaturan parameter lainnya. </a:t>
            </a:r>
          </a:p>
        </p:txBody>
      </p:sp>
    </p:spTree>
    <p:extLst>
      <p:ext uri="{BB962C8B-B14F-4D97-AF65-F5344CB8AC3E}">
        <p14:creationId xmlns:p14="http://schemas.microsoft.com/office/powerpoint/2010/main" val="329290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1863476" y="0"/>
            <a:ext cx="8666703" cy="6858000"/>
          </a:xfrm>
          <a:prstGeom prst="rect">
            <a:avLst/>
          </a:prstGeom>
        </p:spPr>
      </p:pic>
    </p:spTree>
    <p:extLst>
      <p:ext uri="{BB962C8B-B14F-4D97-AF65-F5344CB8AC3E}">
        <p14:creationId xmlns:p14="http://schemas.microsoft.com/office/powerpoint/2010/main" val="164456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solidFill>
                  <a:srgbClr val="00B0F0"/>
                </a:solidFill>
                <a:latin typeface="Tw Cen MT" panose="020B0602020104020603" pitchFamily="34" charset="0"/>
              </a:rPr>
              <a:t>Sistem komputer</a:t>
            </a:r>
          </a:p>
        </p:txBody>
      </p:sp>
      <p:sp>
        <p:nvSpPr>
          <p:cNvPr id="3" name="Content Placeholder 2"/>
          <p:cNvSpPr>
            <a:spLocks noGrp="1"/>
          </p:cNvSpPr>
          <p:nvPr>
            <p:ph idx="1"/>
          </p:nvPr>
        </p:nvSpPr>
        <p:spPr/>
        <p:txBody>
          <a:bodyPr/>
          <a:lstStyle/>
          <a:p>
            <a:r>
              <a:rPr lang="id-ID" dirty="0"/>
              <a:t>Aplikasi industri sekarang ini kebanyakan sudah terintegrasi dengan sistem komputer. Untuk melakukan pengaturan berbagai peralatan di industri dilakukan secara remote dan hasilnya dapat dimonitor dengan tampilan yang terintegrasi dengan database yang diolah dalam komputer. </a:t>
            </a:r>
          </a:p>
        </p:txBody>
      </p:sp>
      <p:pic>
        <p:nvPicPr>
          <p:cNvPr id="4" name="Picture 3"/>
          <p:cNvPicPr>
            <a:picLocks noChangeAspect="1"/>
          </p:cNvPicPr>
          <p:nvPr/>
        </p:nvPicPr>
        <p:blipFill>
          <a:blip r:embed="rId2"/>
          <a:stretch>
            <a:fillRect/>
          </a:stretch>
        </p:blipFill>
        <p:spPr>
          <a:xfrm>
            <a:off x="4574857" y="3313747"/>
            <a:ext cx="4065041" cy="3544253"/>
          </a:xfrm>
          <a:prstGeom prst="rect">
            <a:avLst/>
          </a:prstGeom>
        </p:spPr>
      </p:pic>
    </p:spTree>
    <p:extLst>
      <p:ext uri="{BB962C8B-B14F-4D97-AF65-F5344CB8AC3E}">
        <p14:creationId xmlns:p14="http://schemas.microsoft.com/office/powerpoint/2010/main" val="335692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solidFill>
                  <a:srgbClr val="00B0F0"/>
                </a:solidFill>
                <a:latin typeface="Tw Cen MT" panose="020B0602020104020603" pitchFamily="34" charset="0"/>
              </a:rPr>
              <a:t>Definisi elektronika daya</a:t>
            </a:r>
          </a:p>
        </p:txBody>
      </p:sp>
      <p:sp>
        <p:nvSpPr>
          <p:cNvPr id="3" name="Content Placeholder 2"/>
          <p:cNvSpPr>
            <a:spLocks noGrp="1"/>
          </p:cNvSpPr>
          <p:nvPr>
            <p:ph idx="1"/>
          </p:nvPr>
        </p:nvSpPr>
        <p:spPr/>
        <p:txBody>
          <a:bodyPr/>
          <a:lstStyle/>
          <a:p>
            <a:r>
              <a:rPr lang="id-ID" dirty="0"/>
              <a:t>Elektronika Daya (Power Electronics) didefinisikan sebagai sebuah aplikasi  elektronika yang menitikberatkan pada pengaturan peralatan listrik yang berdaya besar dengan cara melakukan pengubahan parameter-parameter listrik (arus, tegangan, daya listrik). </a:t>
            </a:r>
          </a:p>
          <a:p>
            <a:r>
              <a:rPr lang="id-ID" dirty="0"/>
              <a:t>Aplikasi elektronika disini dimaksudkan rangkaian yang menggunakan peralatan elektronika terutama semikonduktor yang difungsikan sebagai saklar (switching) untuk melakukan pengaturan dengan cara melakukan pengubahan tipe sumber dari AC – AC, AC – DC, DC – DC dan DC – AC. </a:t>
            </a:r>
          </a:p>
          <a:p>
            <a:r>
              <a:rPr lang="id-ID" dirty="0"/>
              <a:t>Peralatan semikonduktor yang digunakan adalah solid-state electronics untuk melakukan pengaturan yang lebih efesien pada sistem yang mempunyai daya dan energy yang besar. </a:t>
            </a:r>
          </a:p>
          <a:p>
            <a:endParaRPr lang="id-ID" dirty="0"/>
          </a:p>
        </p:txBody>
      </p:sp>
    </p:spTree>
    <p:extLst>
      <p:ext uri="{BB962C8B-B14F-4D97-AF65-F5344CB8AC3E}">
        <p14:creationId xmlns:p14="http://schemas.microsoft.com/office/powerpoint/2010/main" val="256500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Kontrak</a:t>
            </a:r>
            <a:r>
              <a:rPr lang="en-US" sz="5400" b="1" dirty="0" smtClean="0">
                <a:solidFill>
                  <a:srgbClr val="00B0F0"/>
                </a:solidFill>
                <a:latin typeface="Tw Cen MT" panose="020B0602020104020603" pitchFamily="34" charset="0"/>
              </a:rPr>
              <a:t> </a:t>
            </a:r>
            <a:r>
              <a:rPr lang="en-US" sz="5400" b="1" dirty="0" err="1" smtClean="0">
                <a:solidFill>
                  <a:srgbClr val="00B0F0"/>
                </a:solidFill>
                <a:latin typeface="Tw Cen MT" panose="020B0602020104020603" pitchFamily="34" charset="0"/>
              </a:rPr>
              <a:t>Kuliah</a:t>
            </a:r>
            <a:endParaRPr lang="id-ID" sz="5400" b="1" dirty="0">
              <a:solidFill>
                <a:srgbClr val="00B0F0"/>
              </a:solidFill>
              <a:latin typeface="Tw Cen MT" panose="020B0602020104020603" pitchFamily="34" charset="0"/>
            </a:endParaRPr>
          </a:p>
        </p:txBody>
      </p:sp>
      <p:sp>
        <p:nvSpPr>
          <p:cNvPr id="3" name="Content Placeholder 2"/>
          <p:cNvSpPr>
            <a:spLocks noGrp="1"/>
          </p:cNvSpPr>
          <p:nvPr>
            <p:ph idx="1"/>
          </p:nvPr>
        </p:nvSpPr>
        <p:spPr/>
        <p:txBody>
          <a:bodyPr>
            <a:normAutofit lnSpcReduction="10000"/>
          </a:bodyPr>
          <a:lstStyle/>
          <a:p>
            <a:pPr marL="461963" indent="-461963">
              <a:buFont typeface="Wingdings" panose="05000000000000000000" pitchFamily="2" charset="2"/>
              <a:buChar char="q"/>
            </a:pPr>
            <a:r>
              <a:rPr lang="en-US" sz="2800" dirty="0" err="1" smtClean="0">
                <a:solidFill>
                  <a:srgbClr val="FF5050"/>
                </a:solidFill>
                <a:latin typeface="Tw Cen MT" panose="020B0602020104020603" pitchFamily="34" charset="0"/>
              </a:rPr>
              <a:t>Komponen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Penilaian</a:t>
            </a:r>
            <a:endParaRPr lang="en-US" sz="2800" dirty="0" smtClean="0">
              <a:solidFill>
                <a:srgbClr val="FF5050"/>
              </a:solidFill>
              <a:latin typeface="Tw Cen MT" panose="020B0602020104020603" pitchFamily="34" charset="0"/>
            </a:endParaRPr>
          </a:p>
          <a:p>
            <a:pPr marL="682625" lvl="2" indent="-220663">
              <a:buFont typeface="Arial" panose="020B0604020202020204" pitchFamily="34" charset="0"/>
              <a:buChar char="•"/>
            </a:pPr>
            <a:r>
              <a:rPr lang="en-US" sz="2400" dirty="0" err="1" smtClean="0">
                <a:solidFill>
                  <a:srgbClr val="FF5050"/>
                </a:solidFill>
                <a:latin typeface="Tw Cen MT" panose="020B0602020104020603" pitchFamily="34" charset="0"/>
              </a:rPr>
              <a:t>Tugas</a:t>
            </a:r>
            <a:r>
              <a:rPr lang="en-US" sz="2400" dirty="0" smtClean="0">
                <a:solidFill>
                  <a:srgbClr val="FF5050"/>
                </a:solidFill>
                <a:latin typeface="Tw Cen MT" panose="020B0602020104020603" pitchFamily="34" charset="0"/>
              </a:rPr>
              <a:t> 		: 10%</a:t>
            </a:r>
          </a:p>
          <a:p>
            <a:pPr marL="682625" lvl="2" indent="-220663">
              <a:buFont typeface="Arial" panose="020B0604020202020204" pitchFamily="34" charset="0"/>
              <a:buChar char="•"/>
            </a:pPr>
            <a:r>
              <a:rPr lang="en-US" sz="2400" dirty="0" err="1" smtClean="0">
                <a:solidFill>
                  <a:srgbClr val="FF5050"/>
                </a:solidFill>
                <a:latin typeface="Tw Cen MT" panose="020B0602020104020603" pitchFamily="34" charset="0"/>
              </a:rPr>
              <a:t>Kehadiran</a:t>
            </a:r>
            <a:r>
              <a:rPr lang="en-US" sz="2400" dirty="0" smtClean="0">
                <a:solidFill>
                  <a:srgbClr val="FF5050"/>
                </a:solidFill>
                <a:latin typeface="Tw Cen MT" panose="020B0602020104020603" pitchFamily="34" charset="0"/>
              </a:rPr>
              <a:t>	: 15%</a:t>
            </a:r>
          </a:p>
          <a:p>
            <a:pPr marL="682625" lvl="2" indent="-220663">
              <a:buFont typeface="Arial" panose="020B0604020202020204" pitchFamily="34" charset="0"/>
              <a:buChar char="•"/>
            </a:pPr>
            <a:r>
              <a:rPr lang="en-US" sz="2400" dirty="0" smtClean="0">
                <a:solidFill>
                  <a:srgbClr val="FF5050"/>
                </a:solidFill>
                <a:latin typeface="Tw Cen MT" panose="020B0602020104020603" pitchFamily="34" charset="0"/>
              </a:rPr>
              <a:t>Quiz		: 20%</a:t>
            </a:r>
          </a:p>
          <a:p>
            <a:pPr marL="682625" lvl="2" indent="-220663">
              <a:buFont typeface="Arial" panose="020B0604020202020204" pitchFamily="34" charset="0"/>
              <a:buChar char="•"/>
            </a:pPr>
            <a:r>
              <a:rPr lang="en-US" sz="2400" dirty="0" smtClean="0">
                <a:solidFill>
                  <a:srgbClr val="FF5050"/>
                </a:solidFill>
                <a:latin typeface="Tw Cen MT" panose="020B0602020104020603" pitchFamily="34" charset="0"/>
              </a:rPr>
              <a:t>Midterm		: 25%</a:t>
            </a:r>
          </a:p>
          <a:p>
            <a:pPr marL="682625" lvl="2" indent="-220663">
              <a:buFont typeface="Arial" panose="020B0604020202020204" pitchFamily="34" charset="0"/>
              <a:buChar char="•"/>
            </a:pPr>
            <a:r>
              <a:rPr lang="en-US" sz="2400" dirty="0" smtClean="0">
                <a:solidFill>
                  <a:srgbClr val="FF5050"/>
                </a:solidFill>
                <a:latin typeface="Tw Cen MT" panose="020B0602020104020603" pitchFamily="34" charset="0"/>
              </a:rPr>
              <a:t>Final		: 30%</a:t>
            </a:r>
          </a:p>
          <a:p>
            <a:pPr marL="461963" indent="-461963">
              <a:buFont typeface="Wingdings" panose="05000000000000000000" pitchFamily="2" charset="2"/>
              <a:buChar char="q"/>
            </a:pPr>
            <a:r>
              <a:rPr lang="en-US" sz="2800" dirty="0" err="1" smtClean="0">
                <a:solidFill>
                  <a:srgbClr val="FF5050"/>
                </a:solidFill>
                <a:latin typeface="Tw Cen MT" panose="020B0602020104020603" pitchFamily="34" charset="0"/>
              </a:rPr>
              <a:t>Tugas</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dikumpulkan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sesuai</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jadwal</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Tugas</a:t>
            </a:r>
            <a:r>
              <a:rPr lang="en-US" sz="2800" dirty="0" smtClean="0">
                <a:solidFill>
                  <a:srgbClr val="FF5050"/>
                </a:solidFill>
                <a:latin typeface="Tw Cen MT" panose="020B0602020104020603" pitchFamily="34" charset="0"/>
              </a:rPr>
              <a:t> yang </a:t>
            </a:r>
            <a:r>
              <a:rPr lang="en-US" sz="2800" dirty="0" err="1" smtClean="0">
                <a:solidFill>
                  <a:srgbClr val="FF5050"/>
                </a:solidFill>
                <a:latin typeface="Tw Cen MT" panose="020B0602020104020603" pitchFamily="34" charset="0"/>
              </a:rPr>
              <a:t>terlambat</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dikumpulkan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tidak</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akan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diterima</a:t>
            </a:r>
            <a:endParaRPr lang="en-US" sz="2800" dirty="0" smtClean="0">
              <a:solidFill>
                <a:srgbClr val="FF5050"/>
              </a:solidFill>
              <a:latin typeface="Tw Cen MT" panose="020B0602020104020603" pitchFamily="34" charset="0"/>
            </a:endParaRPr>
          </a:p>
          <a:p>
            <a:pPr marL="461963" indent="-461963">
              <a:buFont typeface="Wingdings" panose="05000000000000000000" pitchFamily="2" charset="2"/>
              <a:buChar char="q"/>
            </a:pPr>
            <a:r>
              <a:rPr lang="en-US" sz="2800" dirty="0" err="1" smtClean="0">
                <a:solidFill>
                  <a:srgbClr val="FF5050"/>
                </a:solidFill>
                <a:latin typeface="Tw Cen MT" panose="020B0602020104020603" pitchFamily="34" charset="0"/>
              </a:rPr>
              <a:t>Tidak</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ada</a:t>
            </a:r>
            <a:r>
              <a:rPr lang="en-US" sz="2800" dirty="0" smtClean="0">
                <a:solidFill>
                  <a:srgbClr val="FF5050"/>
                </a:solidFill>
                <a:latin typeface="Tw Cen MT" panose="020B0602020104020603" pitchFamily="34" charset="0"/>
              </a:rPr>
              <a:t> Quiz, Midterm </a:t>
            </a:r>
            <a:r>
              <a:rPr lang="en-US" sz="2800" dirty="0" err="1" smtClean="0">
                <a:solidFill>
                  <a:srgbClr val="FF5050"/>
                </a:solidFill>
                <a:latin typeface="Tw Cen MT" panose="020B0602020104020603" pitchFamily="34" charset="0"/>
              </a:rPr>
              <a:t>dan</a:t>
            </a:r>
            <a:r>
              <a:rPr lang="en-US" sz="2800" dirty="0" smtClean="0">
                <a:solidFill>
                  <a:srgbClr val="FF5050"/>
                </a:solidFill>
                <a:latin typeface="Tw Cen MT" panose="020B0602020104020603" pitchFamily="34" charset="0"/>
              </a:rPr>
              <a:t> Final </a:t>
            </a:r>
            <a:r>
              <a:rPr lang="en-US" sz="2800" dirty="0" err="1" smtClean="0">
                <a:solidFill>
                  <a:srgbClr val="FF5050"/>
                </a:solidFill>
                <a:latin typeface="Tw Cen MT" panose="020B0602020104020603" pitchFamily="34" charset="0"/>
              </a:rPr>
              <a:t>susulan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kecuali</a:t>
            </a:r>
            <a:r>
              <a:rPr lang="en-US" sz="2800" dirty="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dengan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alasan</a:t>
            </a:r>
            <a:r>
              <a:rPr lang="en-US" sz="2800" dirty="0" smtClean="0">
                <a:solidFill>
                  <a:srgbClr val="FF5050"/>
                </a:solidFill>
                <a:latin typeface="Tw Cen MT" panose="020B0602020104020603" pitchFamily="34" charset="0"/>
              </a:rPr>
              <a:t> yang </a:t>
            </a:r>
            <a:r>
              <a:rPr lang="en-US" sz="2800" dirty="0" err="1" smtClean="0">
                <a:solidFill>
                  <a:srgbClr val="FF5050"/>
                </a:solidFill>
                <a:latin typeface="Tw Cen MT" panose="020B0602020104020603" pitchFamily="34" charset="0"/>
              </a:rPr>
              <a:t>logis</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dan</a:t>
            </a:r>
            <a:r>
              <a:rPr lang="en-US" sz="2800" dirty="0" smtClean="0">
                <a:solidFill>
                  <a:srgbClr val="FF5050"/>
                </a:solidFill>
                <a:latin typeface="Tw Cen MT" panose="020B0602020104020603" pitchFamily="34" charset="0"/>
              </a:rPr>
              <a:t> </a:t>
            </a:r>
            <a:r>
              <a:rPr lang="en-US" sz="2800" dirty="0" err="1" smtClean="0">
                <a:solidFill>
                  <a:srgbClr val="FF5050"/>
                </a:solidFill>
                <a:latin typeface="Tw Cen MT" panose="020B0602020104020603" pitchFamily="34" charset="0"/>
              </a:rPr>
              <a:t>realistis</a:t>
            </a:r>
            <a:r>
              <a:rPr lang="en-US" sz="2800" dirty="0" smtClean="0">
                <a:solidFill>
                  <a:srgbClr val="FF5050"/>
                </a:solidFill>
                <a:latin typeface="Tw Cen MT" panose="020B0602020104020603" pitchFamily="34" charset="0"/>
              </a:rPr>
              <a:t>.</a:t>
            </a:r>
          </a:p>
          <a:p>
            <a:pPr>
              <a:buFont typeface="Wingdings" panose="05000000000000000000" pitchFamily="2" charset="2"/>
              <a:buChar char="q"/>
            </a:pPr>
            <a:endParaRPr lang="en-US" sz="2400" dirty="0" smtClean="0">
              <a:solidFill>
                <a:srgbClr val="FF5050"/>
              </a:solidFill>
              <a:latin typeface="Tw Cen MT" panose="020B0602020104020603" pitchFamily="34" charset="0"/>
            </a:endParaRPr>
          </a:p>
          <a:p>
            <a:pPr>
              <a:buFont typeface="Wingdings" panose="05000000000000000000" pitchFamily="2" charset="2"/>
              <a:buChar char="q"/>
            </a:pPr>
            <a:endParaRPr lang="en-US" sz="2400" dirty="0" smtClean="0">
              <a:solidFill>
                <a:srgbClr val="FF5050"/>
              </a:solidFill>
              <a:latin typeface="Tw Cen MT" panose="020B0602020104020603" pitchFamily="34" charset="0"/>
            </a:endParaRPr>
          </a:p>
          <a:p>
            <a:pPr>
              <a:buFont typeface="Wingdings" panose="05000000000000000000" pitchFamily="2" charset="2"/>
              <a:buChar char="q"/>
            </a:pPr>
            <a:endParaRPr lang="id-ID" sz="2400" dirty="0">
              <a:solidFill>
                <a:srgbClr val="FF5050"/>
              </a:solidFill>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7329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Aplikasi elektronika daya memiliki karakteristik sebagai berikut: </a:t>
            </a:r>
          </a:p>
          <a:p>
            <a:pPr marL="457200" indent="-457200">
              <a:buFont typeface="+mj-lt"/>
              <a:buAutoNum type="arabicPeriod"/>
            </a:pPr>
            <a:r>
              <a:rPr lang="id-ID" dirty="0"/>
              <a:t>Aplikasi teknik kontrol untuk mendapatkan </a:t>
            </a:r>
          </a:p>
          <a:p>
            <a:pPr marL="457200" indent="-457200">
              <a:buFont typeface="+mj-lt"/>
              <a:buAutoNum type="arabicPeriod"/>
            </a:pPr>
            <a:r>
              <a:rPr lang="id-ID" dirty="0"/>
              <a:t>Elektronika daya merupakan gabungan dari berbagai disiplin ilmu yaitu Teknik  Tenaga Listrik, Elektronika dan teknologi sistem kontrol. </a:t>
            </a:r>
          </a:p>
          <a:p>
            <a:pPr marL="457200" indent="-457200">
              <a:buFont typeface="+mj-lt"/>
              <a:buAutoNum type="arabicPeriod"/>
            </a:pPr>
            <a:r>
              <a:rPr lang="id-ID" dirty="0"/>
              <a:t>Elektronika daya menggunakan komponen elektronika daya (solid-state) untuk mengontrol dan mengkonversi tenaga listrik.</a:t>
            </a:r>
          </a:p>
          <a:p>
            <a:pPr marL="457200" indent="-457200">
              <a:buFont typeface="+mj-lt"/>
              <a:buAutoNum type="arabicPeriod"/>
            </a:pPr>
            <a:r>
              <a:rPr lang="id-ID" dirty="0"/>
              <a:t>Rangkaian elektronika daya terdiri dari input dan beban (load).</a:t>
            </a:r>
          </a:p>
          <a:p>
            <a:pPr marL="457200" indent="-457200">
              <a:buFont typeface="+mj-lt"/>
              <a:buAutoNum type="arabicPeriod"/>
            </a:pPr>
            <a:r>
              <a:rPr lang="id-ID" dirty="0"/>
              <a:t>Rangkaian elektronika daya dapat terdiri dari satu atau lebih converter untuk melakukan perubahan parameter listrik. </a:t>
            </a:r>
          </a:p>
        </p:txBody>
      </p:sp>
    </p:spTree>
    <p:extLst>
      <p:ext uri="{BB962C8B-B14F-4D97-AF65-F5344CB8AC3E}">
        <p14:creationId xmlns:p14="http://schemas.microsoft.com/office/powerpoint/2010/main" val="213627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solidFill>
                  <a:srgbClr val="00B0F0"/>
                </a:solidFill>
                <a:latin typeface="Tw Cen MT" panose="020B0602020104020603" pitchFamily="34" charset="0"/>
              </a:rPr>
              <a:t>Fungsi Peralatan Semikonduktor </a:t>
            </a:r>
          </a:p>
        </p:txBody>
      </p:sp>
      <p:sp>
        <p:nvSpPr>
          <p:cNvPr id="3" name="Content Placeholder 2"/>
          <p:cNvSpPr>
            <a:spLocks noGrp="1"/>
          </p:cNvSpPr>
          <p:nvPr>
            <p:ph idx="1"/>
          </p:nvPr>
        </p:nvSpPr>
        <p:spPr/>
        <p:txBody>
          <a:bodyPr/>
          <a:lstStyle/>
          <a:p>
            <a:pPr marL="457200" indent="-457200">
              <a:buFont typeface="+mj-lt"/>
              <a:buAutoNum type="arabicPeriod"/>
            </a:pPr>
            <a:r>
              <a:rPr lang="id-ID" sz="2400" dirty="0"/>
              <a:t>Switching</a:t>
            </a:r>
            <a:r>
              <a:rPr lang="id-ID" dirty="0"/>
              <a:t> </a:t>
            </a:r>
          </a:p>
          <a:p>
            <a:pPr marL="0" indent="0">
              <a:buNone/>
            </a:pPr>
            <a:r>
              <a:rPr lang="id-ID" dirty="0"/>
              <a:t>Fungsi utama semikonduktor pada aplikasi elektronika daya adalah sebagai saklar atau switching. Proses switching merupakan dasar dari materi pada elektronika daya sehingga perlu difahami dengan baik. Switching dilakukan secara elektronik dengan kecepatan tinggi yang dapat diatur sesuai dengan kebutuhan. </a:t>
            </a:r>
          </a:p>
        </p:txBody>
      </p:sp>
      <p:pic>
        <p:nvPicPr>
          <p:cNvPr id="4" name="Picture 3"/>
          <p:cNvPicPr>
            <a:picLocks noChangeAspect="1"/>
          </p:cNvPicPr>
          <p:nvPr/>
        </p:nvPicPr>
        <p:blipFill>
          <a:blip r:embed="rId2"/>
          <a:stretch>
            <a:fillRect/>
          </a:stretch>
        </p:blipFill>
        <p:spPr>
          <a:xfrm>
            <a:off x="3919528" y="3331144"/>
            <a:ext cx="5325386" cy="2865120"/>
          </a:xfrm>
          <a:prstGeom prst="rect">
            <a:avLst/>
          </a:prstGeom>
        </p:spPr>
      </p:pic>
    </p:spTree>
    <p:extLst>
      <p:ext uri="{BB962C8B-B14F-4D97-AF65-F5344CB8AC3E}">
        <p14:creationId xmlns:p14="http://schemas.microsoft.com/office/powerpoint/2010/main" val="284157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dirty="0">
                <a:latin typeface="+mn-lt"/>
                <a:ea typeface="+mn-ea"/>
                <a:cs typeface="+mn-cs"/>
              </a:rPr>
              <a:t>2. </a:t>
            </a:r>
            <a:r>
              <a:rPr lang="id-ID" sz="2400" dirty="0" smtClean="0">
                <a:latin typeface="+mn-lt"/>
                <a:ea typeface="+mn-ea"/>
                <a:cs typeface="+mn-cs"/>
              </a:rPr>
              <a:t>C</a:t>
            </a:r>
            <a:r>
              <a:rPr lang="en-US" sz="2400" dirty="0" smtClean="0">
                <a:latin typeface="+mn-lt"/>
                <a:ea typeface="+mn-ea"/>
                <a:cs typeface="+mn-cs"/>
              </a:rPr>
              <a:t>o</a:t>
            </a:r>
            <a:r>
              <a:rPr lang="id-ID" sz="2400" dirty="0" err="1" smtClean="0">
                <a:latin typeface="+mn-lt"/>
                <a:ea typeface="+mn-ea"/>
                <a:cs typeface="+mn-cs"/>
              </a:rPr>
              <a:t>nverting</a:t>
            </a:r>
            <a:endParaRPr lang="id-ID" sz="2400" dirty="0">
              <a:latin typeface="+mn-lt"/>
              <a:ea typeface="+mn-ea"/>
              <a:cs typeface="+mn-cs"/>
            </a:endParaRPr>
          </a:p>
        </p:txBody>
      </p:sp>
      <p:sp>
        <p:nvSpPr>
          <p:cNvPr id="3" name="Content Placeholder 2"/>
          <p:cNvSpPr>
            <a:spLocks noGrp="1"/>
          </p:cNvSpPr>
          <p:nvPr>
            <p:ph idx="1"/>
          </p:nvPr>
        </p:nvSpPr>
        <p:spPr/>
        <p:txBody>
          <a:bodyPr/>
          <a:lstStyle/>
          <a:p>
            <a:r>
              <a:rPr lang="id-ID" dirty="0"/>
              <a:t>Fungsi yang kedua dari peralatan semikonduktor elektronika daya adalah untuk melakukan pengubahan atau converting dari tipe sumber. Konversi dapat dilakukan dari AC ke DC, AC ke AC, DC ke DC maupun dari DC ke AC. Proses pengubahan  besaran meliputi pengubahab bentuk gelombang arus, tegangan maupun besaran lainnya. </a:t>
            </a:r>
          </a:p>
        </p:txBody>
      </p:sp>
      <p:pic>
        <p:nvPicPr>
          <p:cNvPr id="4" name="Picture 3"/>
          <p:cNvPicPr>
            <a:picLocks noChangeAspect="1"/>
          </p:cNvPicPr>
          <p:nvPr/>
        </p:nvPicPr>
        <p:blipFill>
          <a:blip r:embed="rId3"/>
          <a:stretch>
            <a:fillRect/>
          </a:stretch>
        </p:blipFill>
        <p:spPr>
          <a:xfrm>
            <a:off x="2704338" y="3569017"/>
            <a:ext cx="4922902" cy="3128963"/>
          </a:xfrm>
          <a:prstGeom prst="rect">
            <a:avLst/>
          </a:prstGeom>
        </p:spPr>
      </p:pic>
    </p:spTree>
    <p:extLst>
      <p:ext uri="{BB962C8B-B14F-4D97-AF65-F5344CB8AC3E}">
        <p14:creationId xmlns:p14="http://schemas.microsoft.com/office/powerpoint/2010/main" val="213486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dirty="0"/>
              <a:t>3. Controlling</a:t>
            </a:r>
          </a:p>
        </p:txBody>
      </p:sp>
      <p:sp>
        <p:nvSpPr>
          <p:cNvPr id="3" name="Content Placeholder 2"/>
          <p:cNvSpPr>
            <a:spLocks noGrp="1"/>
          </p:cNvSpPr>
          <p:nvPr>
            <p:ph idx="1"/>
          </p:nvPr>
        </p:nvSpPr>
        <p:spPr/>
        <p:txBody>
          <a:bodyPr/>
          <a:lstStyle/>
          <a:p>
            <a:r>
              <a:rPr lang="id-ID" dirty="0"/>
              <a:t>Fungsi yang ketiga dari peralatan semikonduktor elektronika daya adalah untuk melakukan pengaturan aplikasi elektronika industri sesuai dengan yang diinginkan. Contoh pengaturan adalah pengaturan tegangan, pengaturan arus, pengaturan daya listrik dan pengaturan besaran-besaran lainnya. </a:t>
            </a:r>
          </a:p>
          <a:p>
            <a:r>
              <a:rPr lang="id-ID" dirty="0"/>
              <a:t>Dengan melakukan pengaturan besaran listrik akan berpengaruh pada sistem kerja pada sistem yang bekerja di industri seperti kecepatan putaran, tekanan, suhu, kecepatan gerak, dan sistem kerja lainnya. </a:t>
            </a:r>
          </a:p>
        </p:txBody>
      </p:sp>
    </p:spTree>
    <p:extLst>
      <p:ext uri="{BB962C8B-B14F-4D97-AF65-F5344CB8AC3E}">
        <p14:creationId xmlns:p14="http://schemas.microsoft.com/office/powerpoint/2010/main" val="156872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5400" b="1" dirty="0">
                <a:solidFill>
                  <a:srgbClr val="00B0F0"/>
                </a:solidFill>
                <a:latin typeface="Tw Cen MT" panose="020B0602020104020603" pitchFamily="34" charset="0"/>
              </a:rPr>
              <a:t>Aplikasi dan Contoh Penggunaan Elektronika Daya </a:t>
            </a:r>
          </a:p>
        </p:txBody>
      </p:sp>
      <p:sp>
        <p:nvSpPr>
          <p:cNvPr id="3" name="Content Placeholder 2"/>
          <p:cNvSpPr>
            <a:spLocks noGrp="1"/>
          </p:cNvSpPr>
          <p:nvPr>
            <p:ph idx="1"/>
          </p:nvPr>
        </p:nvSpPr>
        <p:spPr/>
        <p:txBody>
          <a:bodyPr>
            <a:normAutofit lnSpcReduction="10000"/>
          </a:bodyPr>
          <a:lstStyle/>
          <a:p>
            <a:r>
              <a:rPr lang="id-ID" dirty="0"/>
              <a:t>Peralatan konversi daya listrik :  Saluran transmisi daya listrik, jaringan distribusi daya listrik, pengatur pemanas air, pengubah daya listrik AC menjadi DC, DC menjadi DC, DC menjadi AC untuk kepentingan pengaturan peralatan di industri, charger baterai pada peralatan industri, dan lain sebagainya. </a:t>
            </a:r>
          </a:p>
          <a:p>
            <a:r>
              <a:rPr lang="id-ID" dirty="0"/>
              <a:t> Dalam kehidupan sehari-hari aplikasi elektronika daya dapat dilihat pada UPS (Uninterabable Power Supply), inverter, catu daya  untuk laptop, </a:t>
            </a:r>
            <a:r>
              <a:rPr lang="id-ID" i="1" dirty="0"/>
              <a:t>notebook dan komputer,  pengatur tingkat keterangan lampu, peredup lampu (dimmer), pengatur pemanas, pengatur cahaya, ballast elektronik pada lampu neon, relai-relai elektronik, pemutus tenaga, sistem elektronis dalam mobil dan wahana ruang angkasa. </a:t>
            </a:r>
          </a:p>
          <a:p>
            <a:r>
              <a:rPr lang="id-ID" i="1" dirty="0"/>
              <a:t>Bidang Industri :  </a:t>
            </a:r>
            <a:r>
              <a:rPr lang="id-ID" dirty="0"/>
              <a:t>pengaturan kecepatan putar motor listrik, pengatur kecepatan putar penggerak konveyor, pengatur kecepatan gerak lift, pengatur kecepatan gerak eskalator dengan beban yang berubah-ubah, pengaturan kecepatan aliran fluida gas dan minyak, pengaturan tekanan pada mesin pompa, blower, pengaturan kipas dan lain sebagainya. </a:t>
            </a:r>
          </a:p>
          <a:p>
            <a:pPr marL="0" indent="0">
              <a:buNone/>
            </a:pPr>
            <a:endParaRPr lang="id-ID" dirty="0"/>
          </a:p>
        </p:txBody>
      </p:sp>
    </p:spTree>
    <p:extLst>
      <p:ext uri="{BB962C8B-B14F-4D97-AF65-F5344CB8AC3E}">
        <p14:creationId xmlns:p14="http://schemas.microsoft.com/office/powerpoint/2010/main" val="1183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Pengertian</a:t>
            </a:r>
            <a:r>
              <a:rPr lang="en-US" sz="5400" b="1" dirty="0" smtClean="0">
                <a:solidFill>
                  <a:srgbClr val="00B0F0"/>
                </a:solidFill>
                <a:latin typeface="Tw Cen MT" panose="020B0602020104020603" pitchFamily="34" charset="0"/>
              </a:rPr>
              <a:t> </a:t>
            </a:r>
            <a:r>
              <a:rPr lang="en-US" sz="5400" b="1" dirty="0" err="1" smtClean="0">
                <a:solidFill>
                  <a:srgbClr val="00B0F0"/>
                </a:solidFill>
                <a:latin typeface="Tw Cen MT" panose="020B0602020104020603" pitchFamily="34" charset="0"/>
              </a:rPr>
              <a:t>Elektronika</a:t>
            </a:r>
            <a:r>
              <a:rPr lang="en-US" sz="5400" b="1" dirty="0" smtClean="0">
                <a:solidFill>
                  <a:srgbClr val="00B0F0"/>
                </a:solidFill>
                <a:latin typeface="Tw Cen MT" panose="020B0602020104020603" pitchFamily="34" charset="0"/>
              </a:rPr>
              <a:t> </a:t>
            </a:r>
            <a:r>
              <a:rPr lang="en-US" sz="5400" b="1" dirty="0" err="1" smtClean="0">
                <a:solidFill>
                  <a:srgbClr val="00B0F0"/>
                </a:solidFill>
                <a:latin typeface="Tw Cen MT" panose="020B0602020104020603" pitchFamily="34" charset="0"/>
              </a:rPr>
              <a:t>Daya</a:t>
            </a:r>
            <a:endParaRPr lang="id-ID" sz="5400" b="1" dirty="0">
              <a:solidFill>
                <a:srgbClr val="00B0F0"/>
              </a:solidFill>
              <a:latin typeface="Tw Cen MT" panose="020B0602020104020603" pitchFamily="34" charset="0"/>
            </a:endParaRPr>
          </a:p>
        </p:txBody>
      </p:sp>
      <p:sp>
        <p:nvSpPr>
          <p:cNvPr id="3" name="Content Placeholder 2"/>
          <p:cNvSpPr>
            <a:spLocks noGrp="1"/>
          </p:cNvSpPr>
          <p:nvPr>
            <p:ph idx="1"/>
          </p:nvPr>
        </p:nvSpPr>
        <p:spPr/>
        <p:txBody>
          <a:bodyPr>
            <a:normAutofit lnSpcReduction="10000"/>
          </a:bodyPr>
          <a:lstStyle/>
          <a:p>
            <a:pPr marL="346075" indent="-346075">
              <a:buFont typeface="Wingdings" panose="05000000000000000000" pitchFamily="2" charset="2"/>
              <a:buChar char="§"/>
            </a:pPr>
            <a:r>
              <a:rPr lang="id-ID" sz="2800" dirty="0">
                <a:solidFill>
                  <a:srgbClr val="FF5050"/>
                </a:solidFill>
              </a:rPr>
              <a:t>Elektronika Daya merupakan </a:t>
            </a:r>
            <a:r>
              <a:rPr lang="id-ID" sz="2800" dirty="0" smtClean="0">
                <a:solidFill>
                  <a:srgbClr val="FF5050"/>
                </a:solidFill>
              </a:rPr>
              <a:t>cabang</a:t>
            </a:r>
            <a:r>
              <a:rPr lang="en-US" sz="2800" dirty="0" smtClean="0">
                <a:solidFill>
                  <a:srgbClr val="FF5050"/>
                </a:solidFill>
              </a:rPr>
              <a:t> </a:t>
            </a:r>
            <a:r>
              <a:rPr lang="id-ID" sz="2800" dirty="0" smtClean="0">
                <a:solidFill>
                  <a:srgbClr val="FF5050"/>
                </a:solidFill>
              </a:rPr>
              <a:t>ilmu</a:t>
            </a:r>
            <a:r>
              <a:rPr lang="en-US" sz="2800" dirty="0" smtClean="0">
                <a:solidFill>
                  <a:srgbClr val="FF5050"/>
                </a:solidFill>
              </a:rPr>
              <a:t> yang </a:t>
            </a:r>
            <a:r>
              <a:rPr lang="id-ID" sz="2800" dirty="0" smtClean="0">
                <a:solidFill>
                  <a:srgbClr val="FF5050"/>
                </a:solidFill>
              </a:rPr>
              <a:t>mempelajari</a:t>
            </a:r>
            <a:r>
              <a:rPr lang="en-US" sz="2800" dirty="0" smtClean="0">
                <a:solidFill>
                  <a:srgbClr val="FF5050"/>
                </a:solidFill>
              </a:rPr>
              <a:t> </a:t>
            </a:r>
            <a:r>
              <a:rPr lang="en-US" sz="2800" dirty="0" err="1" smtClean="0">
                <a:solidFill>
                  <a:srgbClr val="FF5050"/>
                </a:solidFill>
              </a:rPr>
              <a:t>tentang</a:t>
            </a:r>
            <a:r>
              <a:rPr lang="en-US" sz="2800" dirty="0" smtClean="0">
                <a:solidFill>
                  <a:srgbClr val="FF5050"/>
                </a:solidFill>
              </a:rPr>
              <a:t> </a:t>
            </a:r>
            <a:r>
              <a:rPr lang="en-US" sz="2800" dirty="0" err="1" smtClean="0">
                <a:solidFill>
                  <a:srgbClr val="FF5050"/>
                </a:solidFill>
              </a:rPr>
              <a:t>sistem</a:t>
            </a:r>
            <a:r>
              <a:rPr lang="en-US" sz="2800" dirty="0" smtClean="0">
                <a:solidFill>
                  <a:srgbClr val="FF5050"/>
                </a:solidFill>
              </a:rPr>
              <a:t> </a:t>
            </a:r>
            <a:r>
              <a:rPr lang="en-US" sz="2800" dirty="0" err="1" smtClean="0">
                <a:solidFill>
                  <a:srgbClr val="FF5050"/>
                </a:solidFill>
              </a:rPr>
              <a:t>elektronik</a:t>
            </a:r>
            <a:r>
              <a:rPr lang="en-US" sz="2800" dirty="0" smtClean="0">
                <a:solidFill>
                  <a:srgbClr val="FF5050"/>
                </a:solidFill>
              </a:rPr>
              <a:t>, </a:t>
            </a:r>
            <a:r>
              <a:rPr lang="en-US" sz="2800" dirty="0" err="1" smtClean="0">
                <a:solidFill>
                  <a:srgbClr val="FF5050"/>
                </a:solidFill>
              </a:rPr>
              <a:t>sirkuit</a:t>
            </a:r>
            <a:r>
              <a:rPr lang="en-US" sz="2800" dirty="0">
                <a:solidFill>
                  <a:srgbClr val="FF5050"/>
                </a:solidFill>
              </a:rPr>
              <a:t> </a:t>
            </a:r>
            <a:r>
              <a:rPr lang="en-US" sz="2800" dirty="0" err="1" smtClean="0">
                <a:solidFill>
                  <a:srgbClr val="FF5050"/>
                </a:solidFill>
              </a:rPr>
              <a:t>dan</a:t>
            </a:r>
            <a:r>
              <a:rPr lang="en-US" sz="2800" dirty="0" smtClean="0">
                <a:solidFill>
                  <a:srgbClr val="FF5050"/>
                </a:solidFill>
              </a:rPr>
              <a:t> </a:t>
            </a:r>
            <a:r>
              <a:rPr lang="en-US" sz="2800" dirty="0" err="1" smtClean="0">
                <a:solidFill>
                  <a:srgbClr val="FF5050"/>
                </a:solidFill>
              </a:rPr>
              <a:t>komponen</a:t>
            </a:r>
            <a:r>
              <a:rPr lang="en-US" sz="2800" dirty="0" smtClean="0">
                <a:solidFill>
                  <a:srgbClr val="FF5050"/>
                </a:solidFill>
              </a:rPr>
              <a:t> </a:t>
            </a:r>
            <a:r>
              <a:rPr lang="en-US" sz="2800" dirty="0" err="1" smtClean="0">
                <a:solidFill>
                  <a:srgbClr val="FF5050"/>
                </a:solidFill>
              </a:rPr>
              <a:t>untuk</a:t>
            </a:r>
            <a:r>
              <a:rPr lang="en-US" sz="2800" dirty="0" smtClean="0">
                <a:solidFill>
                  <a:srgbClr val="FF5050"/>
                </a:solidFill>
              </a:rPr>
              <a:t> </a:t>
            </a:r>
            <a:r>
              <a:rPr lang="en-US" sz="2800" dirty="0" err="1" smtClean="0">
                <a:solidFill>
                  <a:srgbClr val="FF5050"/>
                </a:solidFill>
              </a:rPr>
              <a:t>mengontrol</a:t>
            </a:r>
            <a:r>
              <a:rPr lang="en-US" sz="2800" dirty="0" smtClean="0">
                <a:solidFill>
                  <a:srgbClr val="FF5050"/>
                </a:solidFill>
              </a:rPr>
              <a:t> </a:t>
            </a:r>
            <a:r>
              <a:rPr lang="en-US" sz="2800" dirty="0" err="1" smtClean="0">
                <a:solidFill>
                  <a:srgbClr val="FF5050"/>
                </a:solidFill>
              </a:rPr>
              <a:t>aliran</a:t>
            </a:r>
            <a:r>
              <a:rPr lang="en-US" sz="2800" dirty="0" smtClean="0">
                <a:solidFill>
                  <a:srgbClr val="FF5050"/>
                </a:solidFill>
              </a:rPr>
              <a:t> </a:t>
            </a:r>
            <a:r>
              <a:rPr lang="en-US" sz="2800" dirty="0" err="1" smtClean="0">
                <a:solidFill>
                  <a:srgbClr val="FF5050"/>
                </a:solidFill>
              </a:rPr>
              <a:t>arus</a:t>
            </a:r>
            <a:r>
              <a:rPr lang="en-US" sz="2800" dirty="0" smtClean="0">
                <a:solidFill>
                  <a:srgbClr val="FF5050"/>
                </a:solidFill>
              </a:rPr>
              <a:t> </a:t>
            </a:r>
            <a:r>
              <a:rPr lang="en-US" sz="2800" dirty="0" err="1" smtClean="0">
                <a:solidFill>
                  <a:srgbClr val="FF5050"/>
                </a:solidFill>
              </a:rPr>
              <a:t>atau</a:t>
            </a:r>
            <a:r>
              <a:rPr lang="en-US" sz="2800" dirty="0" smtClean="0">
                <a:solidFill>
                  <a:srgbClr val="FF5050"/>
                </a:solidFill>
              </a:rPr>
              <a:t> </a:t>
            </a:r>
            <a:r>
              <a:rPr lang="en-US" sz="2800" dirty="0" err="1" smtClean="0">
                <a:solidFill>
                  <a:srgbClr val="FF5050"/>
                </a:solidFill>
              </a:rPr>
              <a:t>tegangan</a:t>
            </a:r>
            <a:r>
              <a:rPr lang="en-US" sz="2800" dirty="0" smtClean="0">
                <a:solidFill>
                  <a:srgbClr val="FF5050"/>
                </a:solidFill>
              </a:rPr>
              <a:t> </a:t>
            </a:r>
            <a:r>
              <a:rPr lang="en-US" sz="2800" dirty="0" err="1" smtClean="0">
                <a:solidFill>
                  <a:srgbClr val="FF5050"/>
                </a:solidFill>
              </a:rPr>
              <a:t>energi</a:t>
            </a:r>
            <a:r>
              <a:rPr lang="en-US" sz="2800" dirty="0" smtClean="0">
                <a:solidFill>
                  <a:srgbClr val="FF5050"/>
                </a:solidFill>
              </a:rPr>
              <a:t> </a:t>
            </a:r>
            <a:r>
              <a:rPr lang="en-US" sz="2800" dirty="0" err="1" smtClean="0">
                <a:solidFill>
                  <a:srgbClr val="FF5050"/>
                </a:solidFill>
              </a:rPr>
              <a:t>listrik</a:t>
            </a:r>
            <a:r>
              <a:rPr lang="en-US" sz="2800" dirty="0" smtClean="0">
                <a:solidFill>
                  <a:srgbClr val="FF5050"/>
                </a:solidFill>
              </a:rPr>
              <a:t>.</a:t>
            </a:r>
            <a:endParaRPr lang="id-ID" sz="2800" dirty="0">
              <a:solidFill>
                <a:srgbClr val="FF5050"/>
              </a:solidFill>
            </a:endParaRPr>
          </a:p>
          <a:p>
            <a:pPr marL="346075" indent="-346075">
              <a:buFont typeface="Wingdings" panose="05000000000000000000" pitchFamily="2" charset="2"/>
              <a:buChar char="§"/>
            </a:pPr>
            <a:r>
              <a:rPr lang="en-US" sz="2800" dirty="0" err="1" smtClean="0">
                <a:solidFill>
                  <a:srgbClr val="FF5050"/>
                </a:solidFill>
              </a:rPr>
              <a:t>Elektronika</a:t>
            </a:r>
            <a:r>
              <a:rPr lang="en-US" sz="2800" dirty="0" smtClean="0">
                <a:solidFill>
                  <a:srgbClr val="FF5050"/>
                </a:solidFill>
              </a:rPr>
              <a:t> </a:t>
            </a:r>
            <a:r>
              <a:rPr lang="en-US" sz="2800" dirty="0" err="1" smtClean="0">
                <a:solidFill>
                  <a:srgbClr val="FF5050"/>
                </a:solidFill>
              </a:rPr>
              <a:t>Daya</a:t>
            </a:r>
            <a:r>
              <a:rPr lang="en-US" sz="2800" dirty="0" smtClean="0">
                <a:solidFill>
                  <a:srgbClr val="FF5050"/>
                </a:solidFill>
              </a:rPr>
              <a:t> </a:t>
            </a:r>
            <a:r>
              <a:rPr lang="en-US" sz="2800" dirty="0" err="1" smtClean="0">
                <a:solidFill>
                  <a:srgbClr val="FF5050"/>
                </a:solidFill>
              </a:rPr>
              <a:t>mempelajari</a:t>
            </a:r>
            <a:r>
              <a:rPr lang="en-US" sz="2800" dirty="0" smtClean="0">
                <a:solidFill>
                  <a:srgbClr val="FF5050"/>
                </a:solidFill>
              </a:rPr>
              <a:t> </a:t>
            </a:r>
            <a:r>
              <a:rPr lang="en-US" sz="2800" dirty="0" err="1" smtClean="0">
                <a:solidFill>
                  <a:srgbClr val="FF5050"/>
                </a:solidFill>
              </a:rPr>
              <a:t>tentang</a:t>
            </a:r>
            <a:r>
              <a:rPr lang="en-US" sz="2800" dirty="0" smtClean="0">
                <a:solidFill>
                  <a:srgbClr val="FF5050"/>
                </a:solidFill>
              </a:rPr>
              <a:t>:</a:t>
            </a:r>
          </a:p>
          <a:p>
            <a:pPr marL="657225" lvl="1" indent="-311150">
              <a:buFont typeface="Arial" panose="020B0604020202020204" pitchFamily="34" charset="0"/>
              <a:buChar char="•"/>
            </a:pPr>
            <a:r>
              <a:rPr lang="en-US" sz="2800" dirty="0" err="1" smtClean="0">
                <a:solidFill>
                  <a:srgbClr val="FF5050"/>
                </a:solidFill>
              </a:rPr>
              <a:t>Rangkaian</a:t>
            </a:r>
            <a:endParaRPr lang="en-US" sz="2800" dirty="0" smtClean="0">
              <a:solidFill>
                <a:srgbClr val="FF5050"/>
              </a:solidFill>
            </a:endParaRPr>
          </a:p>
          <a:p>
            <a:pPr marL="657225" lvl="1" indent="-311150">
              <a:buFont typeface="Arial" panose="020B0604020202020204" pitchFamily="34" charset="0"/>
              <a:buChar char="•"/>
            </a:pPr>
            <a:r>
              <a:rPr lang="en-US" sz="2800" dirty="0" err="1" smtClean="0">
                <a:solidFill>
                  <a:srgbClr val="FF5050"/>
                </a:solidFill>
              </a:rPr>
              <a:t>Kontrol</a:t>
            </a:r>
            <a:endParaRPr lang="en-US" sz="2800" dirty="0" smtClean="0">
              <a:solidFill>
                <a:srgbClr val="FF5050"/>
              </a:solidFill>
            </a:endParaRPr>
          </a:p>
          <a:p>
            <a:pPr marL="657225" lvl="1" indent="-311150">
              <a:buFont typeface="Arial" panose="020B0604020202020204" pitchFamily="34" charset="0"/>
              <a:buChar char="•"/>
            </a:pPr>
            <a:r>
              <a:rPr lang="en-US" sz="2800" dirty="0" err="1" smtClean="0">
                <a:solidFill>
                  <a:srgbClr val="FF5050"/>
                </a:solidFill>
              </a:rPr>
              <a:t>Perangkat</a:t>
            </a:r>
            <a:endParaRPr lang="en-US" sz="2800" dirty="0" smtClean="0">
              <a:solidFill>
                <a:srgbClr val="FF5050"/>
              </a:solidFill>
            </a:endParaRPr>
          </a:p>
          <a:p>
            <a:pPr marL="657225" lvl="1" indent="-311150">
              <a:buFont typeface="Arial" panose="020B0604020202020204" pitchFamily="34" charset="0"/>
              <a:buChar char="•"/>
            </a:pPr>
            <a:r>
              <a:rPr lang="en-US" sz="2800" dirty="0" err="1" smtClean="0">
                <a:solidFill>
                  <a:srgbClr val="FF5050"/>
                </a:solidFill>
              </a:rPr>
              <a:t>Sistem</a:t>
            </a:r>
            <a:endParaRPr lang="en-US" sz="2800" dirty="0" smtClean="0">
              <a:solidFill>
                <a:srgbClr val="FF5050"/>
              </a:solidFill>
            </a:endParaRPr>
          </a:p>
          <a:p>
            <a:r>
              <a:rPr lang="en-US" dirty="0" smtClean="0">
                <a:solidFill>
                  <a:srgbClr val="FFFFFF"/>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pic>
        <p:nvPicPr>
          <p:cNvPr id="6" name="Picture 5"/>
          <p:cNvPicPr>
            <a:picLocks noChangeAspect="1"/>
          </p:cNvPicPr>
          <p:nvPr/>
        </p:nvPicPr>
        <p:blipFill>
          <a:blip r:embed="rId3"/>
          <a:stretch>
            <a:fillRect/>
          </a:stretch>
        </p:blipFill>
        <p:spPr>
          <a:xfrm>
            <a:off x="7338854" y="3270020"/>
            <a:ext cx="3695995" cy="2599074"/>
          </a:xfrm>
          <a:prstGeom prst="rect">
            <a:avLst/>
          </a:prstGeom>
        </p:spPr>
      </p:pic>
    </p:spTree>
    <p:extLst>
      <p:ext uri="{BB962C8B-B14F-4D97-AF65-F5344CB8AC3E}">
        <p14:creationId xmlns:p14="http://schemas.microsoft.com/office/powerpoint/2010/main" val="1658496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Aplikasi</a:t>
            </a:r>
            <a:endParaRPr lang="id-ID" sz="5400" b="1" dirty="0">
              <a:solidFill>
                <a:srgbClr val="00B0F0"/>
              </a:solidFill>
              <a:latin typeface="Tw Cen MT" panose="020B0602020104020603" pitchFamily="34" charset="0"/>
            </a:endParaRPr>
          </a:p>
        </p:txBody>
      </p:sp>
      <p:sp>
        <p:nvSpPr>
          <p:cNvPr id="7" name="Content Placeholder 6"/>
          <p:cNvSpPr>
            <a:spLocks noGrp="1"/>
          </p:cNvSpPr>
          <p:nvPr>
            <p:ph sz="half" idx="1"/>
          </p:nvPr>
        </p:nvSpPr>
        <p:spPr/>
        <p:txBody>
          <a:bodyPr>
            <a:normAutofit/>
          </a:bodyPr>
          <a:lstStyle/>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Heating and lighting control</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Induction heating</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Uninterruptible power supplies (UPS)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Fluorescent lamp ballasts: Passive; Active</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Electric power transmission</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Automotive electronics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Electronic ignitions</a:t>
            </a:r>
          </a:p>
          <a:p>
            <a:endParaRPr lang="id-ID" sz="2400" dirty="0">
              <a:latin typeface="Tw Cen MT" panose="020B0602020104020603" pitchFamily="34" charset="0"/>
            </a:endParaRPr>
          </a:p>
        </p:txBody>
      </p:sp>
      <p:sp>
        <p:nvSpPr>
          <p:cNvPr id="8" name="Content Placeholder 7"/>
          <p:cNvSpPr>
            <a:spLocks noGrp="1"/>
          </p:cNvSpPr>
          <p:nvPr>
            <p:ph sz="half" idx="2"/>
          </p:nvPr>
        </p:nvSpPr>
        <p:spPr/>
        <p:txBody>
          <a:bodyPr>
            <a:noAutofit/>
          </a:bodyPr>
          <a:lstStyle/>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Motor drives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Battery chargers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Alternators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Energy storage</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Electric vehicles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Alternative power sources: Solar; Wind; Fuel Cells</a:t>
            </a:r>
          </a:p>
          <a:p>
            <a:pPr marL="346075" indent="-346075">
              <a:buFont typeface="Wingdings" panose="05000000000000000000" pitchFamily="2" charset="2"/>
              <a:buChar char="§"/>
            </a:pPr>
            <a:r>
              <a:rPr lang="en-US" sz="2400" dirty="0">
                <a:solidFill>
                  <a:srgbClr val="FF5050"/>
                </a:solidFill>
                <a:latin typeface="Tw Cen MT" panose="020B0602020104020603" pitchFamily="34" charset="0"/>
              </a:rPr>
              <a:t>And more!</a:t>
            </a:r>
          </a:p>
          <a:p>
            <a:r>
              <a:rPr lang="en-US" sz="2400" dirty="0">
                <a:solidFill>
                  <a:srgbClr val="FFFFFF"/>
                </a:solidFill>
                <a:latin typeface="Tw Cen MT" panose="020B0602020104020603" pitchFamily="34" charset="0"/>
              </a:rPr>
              <a:t> </a:t>
            </a:r>
          </a:p>
          <a:p>
            <a:endParaRPr lang="id-ID" sz="2400" dirty="0">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1142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Ruang</a:t>
            </a:r>
            <a:r>
              <a:rPr lang="en-US" sz="5400" b="1" dirty="0" smtClean="0">
                <a:solidFill>
                  <a:srgbClr val="00B0F0"/>
                </a:solidFill>
                <a:latin typeface="Tw Cen MT" panose="020B0602020104020603" pitchFamily="34" charset="0"/>
              </a:rPr>
              <a:t> </a:t>
            </a:r>
            <a:r>
              <a:rPr lang="en-US" sz="5400" b="1" dirty="0" err="1" smtClean="0">
                <a:solidFill>
                  <a:srgbClr val="00B0F0"/>
                </a:solidFill>
                <a:latin typeface="Tw Cen MT" panose="020B0602020104020603" pitchFamily="34" charset="0"/>
              </a:rPr>
              <a:t>Lingkup</a:t>
            </a:r>
            <a:endParaRPr lang="id-ID" sz="5400" b="1" dirty="0">
              <a:solidFill>
                <a:srgbClr val="00B0F0"/>
              </a:solidFill>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517" y="1860138"/>
            <a:ext cx="5238242" cy="431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2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Disiplin</a:t>
            </a:r>
            <a:r>
              <a:rPr lang="en-US" sz="5400" b="1" dirty="0" smtClean="0">
                <a:solidFill>
                  <a:srgbClr val="00B0F0"/>
                </a:solidFill>
                <a:latin typeface="Tw Cen MT" panose="020B0602020104020603" pitchFamily="34" charset="0"/>
              </a:rPr>
              <a:t> </a:t>
            </a:r>
            <a:r>
              <a:rPr lang="en-US" sz="5400" b="1" dirty="0" err="1" smtClean="0">
                <a:solidFill>
                  <a:srgbClr val="00B0F0"/>
                </a:solidFill>
                <a:latin typeface="Tw Cen MT" panose="020B0602020104020603" pitchFamily="34" charset="0"/>
              </a:rPr>
              <a:t>Ilmu</a:t>
            </a:r>
            <a:endParaRPr lang="id-ID" sz="5400" b="1" dirty="0">
              <a:solidFill>
                <a:srgbClr val="00B0F0"/>
              </a:solidFill>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086" y="1861837"/>
            <a:ext cx="9432958" cy="398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11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Contoh</a:t>
            </a:r>
            <a:r>
              <a:rPr lang="en-US" sz="5400" b="1" dirty="0" smtClean="0">
                <a:solidFill>
                  <a:srgbClr val="00B0F0"/>
                </a:solidFill>
                <a:latin typeface="Tw Cen MT" panose="020B0602020104020603" pitchFamily="34" charset="0"/>
              </a:rPr>
              <a:t> </a:t>
            </a:r>
            <a:r>
              <a:rPr lang="en-US" sz="5400" b="1" dirty="0" err="1" smtClean="0">
                <a:solidFill>
                  <a:srgbClr val="00B0F0"/>
                </a:solidFill>
                <a:latin typeface="Tw Cen MT" panose="020B0602020104020603" pitchFamily="34" charset="0"/>
              </a:rPr>
              <a:t>Penerapan</a:t>
            </a:r>
            <a:endParaRPr lang="id-ID" sz="5400" b="1" dirty="0">
              <a:solidFill>
                <a:srgbClr val="00B0F0"/>
              </a:solidFill>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542" y="1812712"/>
            <a:ext cx="73818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48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6" name="Rectangle 5"/>
          <p:cNvSpPr>
            <a:spLocks noChangeArrowheads="1"/>
          </p:cNvSpPr>
          <p:nvPr/>
        </p:nvSpPr>
        <p:spPr bwMode="auto">
          <a:xfrm>
            <a:off x="933651" y="529389"/>
            <a:ext cx="9144000" cy="5578475"/>
          </a:xfrm>
          <a:prstGeom prst="rect">
            <a:avLst/>
          </a:prstGeom>
          <a:noFill/>
          <a:ln w="9525">
            <a:noFill/>
            <a:miter lim="800000"/>
            <a:headEnd/>
            <a:tailEnd/>
          </a:ln>
          <a:effectLst/>
        </p:spPr>
        <p:txBody>
          <a:bodyPr>
            <a:spAutoFit/>
          </a:bodyPr>
          <a:lstStyle/>
          <a:p>
            <a:pPr>
              <a:buFontTx/>
              <a:buChar char="•"/>
            </a:pPr>
            <a:r>
              <a:rPr lang="en-US" sz="2000" b="1" u="none" dirty="0">
                <a:solidFill>
                  <a:srgbClr val="FF5050"/>
                </a:solidFill>
                <a:latin typeface="Tw Cen MT" panose="020B0602020104020603" pitchFamily="34" charset="0"/>
              </a:rPr>
              <a:t> Types of interfaces:</a:t>
            </a:r>
          </a:p>
          <a:p>
            <a:pPr lvl="1">
              <a:buFontTx/>
              <a:buChar char="•"/>
            </a:pPr>
            <a:r>
              <a:rPr lang="en-US" sz="2000" u="none" dirty="0">
                <a:solidFill>
                  <a:srgbClr val="FF5050"/>
                </a:solidFill>
                <a:latin typeface="Tw Cen MT" panose="020B0602020104020603" pitchFamily="34" charset="0"/>
              </a:rPr>
              <a:t> dc-dc: dc-dc converter</a:t>
            </a:r>
          </a:p>
          <a:p>
            <a:pPr lvl="1">
              <a:buFontTx/>
              <a:buChar char="•"/>
            </a:pPr>
            <a:r>
              <a:rPr lang="en-US" sz="2000" u="none" dirty="0">
                <a:solidFill>
                  <a:srgbClr val="FF5050"/>
                </a:solidFill>
                <a:latin typeface="Tw Cen MT" panose="020B0602020104020603" pitchFamily="34" charset="0"/>
              </a:rPr>
              <a:t> ac-dc: rectifier</a:t>
            </a:r>
          </a:p>
          <a:p>
            <a:pPr lvl="1">
              <a:buFontTx/>
              <a:buChar char="•"/>
            </a:pPr>
            <a:r>
              <a:rPr lang="en-US" sz="2000" u="none" dirty="0">
                <a:solidFill>
                  <a:srgbClr val="FF5050"/>
                </a:solidFill>
                <a:latin typeface="Tw Cen MT" panose="020B0602020104020603" pitchFamily="34" charset="0"/>
              </a:rPr>
              <a:t> dc-ac: inverter</a:t>
            </a:r>
          </a:p>
          <a:p>
            <a:pPr lvl="1">
              <a:buFontTx/>
              <a:buChar char="•"/>
            </a:pPr>
            <a:r>
              <a:rPr lang="en-US" sz="2000" u="none" dirty="0">
                <a:solidFill>
                  <a:srgbClr val="FF5050"/>
                </a:solidFill>
                <a:latin typeface="Tw Cen MT" panose="020B0602020104020603" pitchFamily="34" charset="0"/>
              </a:rPr>
              <a:t> ac-ac: </a:t>
            </a:r>
            <a:r>
              <a:rPr lang="en-US" sz="2000" u="none" dirty="0" err="1">
                <a:solidFill>
                  <a:srgbClr val="FF5050"/>
                </a:solidFill>
                <a:latin typeface="Tw Cen MT" panose="020B0602020104020603" pitchFamily="34" charset="0"/>
              </a:rPr>
              <a:t>cycloconverter</a:t>
            </a:r>
            <a:r>
              <a:rPr lang="en-US" sz="2000" u="none" dirty="0">
                <a:solidFill>
                  <a:srgbClr val="FF5050"/>
                </a:solidFill>
                <a:latin typeface="Tw Cen MT" panose="020B0602020104020603" pitchFamily="34" charset="0"/>
              </a:rPr>
              <a:t> (used less often)</a:t>
            </a:r>
          </a:p>
          <a:p>
            <a:pPr lvl="1">
              <a:buFontTx/>
              <a:buChar char="•"/>
            </a:pPr>
            <a:endParaRPr lang="en-US" sz="2000" u="none" dirty="0">
              <a:solidFill>
                <a:srgbClr val="FF5050"/>
              </a:solidFill>
              <a:latin typeface="Tw Cen MT" panose="020B0602020104020603" pitchFamily="34" charset="0"/>
            </a:endParaRPr>
          </a:p>
          <a:p>
            <a:pPr>
              <a:buFontTx/>
              <a:buChar char="•"/>
            </a:pPr>
            <a:r>
              <a:rPr lang="en-US" sz="2000" b="1" u="none" dirty="0">
                <a:solidFill>
                  <a:srgbClr val="FF5050"/>
                </a:solidFill>
                <a:latin typeface="Tw Cen MT" panose="020B0602020104020603" pitchFamily="34" charset="0"/>
              </a:rPr>
              <a:t> Power electronic converters components:</a:t>
            </a:r>
          </a:p>
          <a:p>
            <a:pPr lvl="1">
              <a:buFontTx/>
              <a:buChar char="•"/>
            </a:pPr>
            <a:r>
              <a:rPr lang="en-US" sz="2000" u="none" dirty="0">
                <a:solidFill>
                  <a:srgbClr val="FF5050"/>
                </a:solidFill>
                <a:latin typeface="Tw Cen MT" panose="020B0602020104020603" pitchFamily="34" charset="0"/>
              </a:rPr>
              <a:t> Semiconductor switches:</a:t>
            </a:r>
          </a:p>
          <a:p>
            <a:pPr lvl="2">
              <a:buFontTx/>
              <a:buChar char="•"/>
            </a:pPr>
            <a:r>
              <a:rPr lang="en-US" sz="2000" u="none" dirty="0">
                <a:solidFill>
                  <a:srgbClr val="FF5050"/>
                </a:solidFill>
                <a:latin typeface="Tw Cen MT" panose="020B0602020104020603" pitchFamily="34" charset="0"/>
              </a:rPr>
              <a:t> Diodes</a:t>
            </a:r>
          </a:p>
          <a:p>
            <a:pPr lvl="2">
              <a:buFontTx/>
              <a:buChar char="•"/>
            </a:pPr>
            <a:r>
              <a:rPr lang="en-US" sz="2000" u="none" dirty="0">
                <a:solidFill>
                  <a:srgbClr val="FF5050"/>
                </a:solidFill>
                <a:latin typeface="Tw Cen MT" panose="020B0602020104020603" pitchFamily="34" charset="0"/>
              </a:rPr>
              <a:t> MOSFETs</a:t>
            </a:r>
          </a:p>
          <a:p>
            <a:pPr lvl="2">
              <a:buFontTx/>
              <a:buChar char="•"/>
            </a:pPr>
            <a:r>
              <a:rPr lang="en-US" sz="2000" u="none" dirty="0">
                <a:solidFill>
                  <a:srgbClr val="FF5050"/>
                </a:solidFill>
                <a:latin typeface="Tw Cen MT" panose="020B0602020104020603" pitchFamily="34" charset="0"/>
              </a:rPr>
              <a:t> IGBTs</a:t>
            </a:r>
          </a:p>
          <a:p>
            <a:pPr lvl="2">
              <a:buFontTx/>
              <a:buChar char="•"/>
            </a:pPr>
            <a:r>
              <a:rPr lang="en-US" sz="2000" u="none" dirty="0">
                <a:solidFill>
                  <a:srgbClr val="FF5050"/>
                </a:solidFill>
                <a:latin typeface="Tw Cen MT" panose="020B0602020104020603" pitchFamily="34" charset="0"/>
              </a:rPr>
              <a:t> SCRs</a:t>
            </a:r>
          </a:p>
          <a:p>
            <a:pPr lvl="1">
              <a:buFontTx/>
              <a:buChar char="•"/>
            </a:pPr>
            <a:r>
              <a:rPr lang="en-US" sz="2000" u="none" dirty="0">
                <a:solidFill>
                  <a:srgbClr val="FF5050"/>
                </a:solidFill>
                <a:latin typeface="Tw Cen MT" panose="020B0602020104020603" pitchFamily="34" charset="0"/>
              </a:rPr>
              <a:t> Energy storage elements </a:t>
            </a:r>
          </a:p>
          <a:p>
            <a:pPr lvl="2">
              <a:buFontTx/>
              <a:buChar char="•"/>
            </a:pPr>
            <a:r>
              <a:rPr lang="en-US" sz="2000" u="none" dirty="0">
                <a:solidFill>
                  <a:srgbClr val="FF5050"/>
                </a:solidFill>
                <a:latin typeface="Tw Cen MT" panose="020B0602020104020603" pitchFamily="34" charset="0"/>
              </a:rPr>
              <a:t> Inductors</a:t>
            </a:r>
          </a:p>
          <a:p>
            <a:pPr lvl="2">
              <a:buFontTx/>
              <a:buChar char="•"/>
            </a:pPr>
            <a:r>
              <a:rPr lang="en-US" sz="2000" u="none" dirty="0">
                <a:solidFill>
                  <a:srgbClr val="FF5050"/>
                </a:solidFill>
                <a:latin typeface="Tw Cen MT" panose="020B0602020104020603" pitchFamily="34" charset="0"/>
              </a:rPr>
              <a:t> Capacitors</a:t>
            </a:r>
          </a:p>
          <a:p>
            <a:pPr lvl="1">
              <a:buFontTx/>
              <a:buChar char="•"/>
            </a:pPr>
            <a:r>
              <a:rPr lang="en-US" sz="2000" u="none" dirty="0">
                <a:solidFill>
                  <a:srgbClr val="FF5050"/>
                </a:solidFill>
                <a:latin typeface="Tw Cen MT" panose="020B0602020104020603" pitchFamily="34" charset="0"/>
              </a:rPr>
              <a:t> Other components:</a:t>
            </a:r>
          </a:p>
          <a:p>
            <a:pPr lvl="2">
              <a:buFontTx/>
              <a:buChar char="•"/>
            </a:pPr>
            <a:r>
              <a:rPr lang="en-US" sz="2000" u="none" dirty="0">
                <a:solidFill>
                  <a:srgbClr val="FF5050"/>
                </a:solidFill>
                <a:latin typeface="Tw Cen MT" panose="020B0602020104020603" pitchFamily="34" charset="0"/>
              </a:rPr>
              <a:t> Transformer</a:t>
            </a:r>
          </a:p>
          <a:p>
            <a:pPr lvl="2">
              <a:buFontTx/>
              <a:buChar char="•"/>
            </a:pPr>
            <a:r>
              <a:rPr lang="en-US" sz="2000" u="none" dirty="0">
                <a:solidFill>
                  <a:srgbClr val="FF5050"/>
                </a:solidFill>
                <a:latin typeface="Tw Cen MT" panose="020B0602020104020603" pitchFamily="34" charset="0"/>
              </a:rPr>
              <a:t> Control circuit</a:t>
            </a:r>
          </a:p>
        </p:txBody>
      </p:sp>
      <p:sp>
        <p:nvSpPr>
          <p:cNvPr id="9" name="Rectangle 7"/>
          <p:cNvSpPr>
            <a:spLocks noChangeArrowheads="1"/>
          </p:cNvSpPr>
          <p:nvPr/>
        </p:nvSpPr>
        <p:spPr bwMode="auto">
          <a:xfrm>
            <a:off x="6189846" y="2478504"/>
            <a:ext cx="4262160" cy="3874691"/>
          </a:xfrm>
          <a:prstGeom prst="rect">
            <a:avLst/>
          </a:prstGeom>
          <a:solidFill>
            <a:schemeClr val="bg1"/>
          </a:solidFill>
          <a:ln w="9525">
            <a:noFill/>
            <a:miter lim="800000"/>
            <a:headEnd/>
            <a:tailEnd/>
          </a:ln>
          <a:effectLst/>
        </p:spPr>
        <p:txBody>
          <a:bodyPr wrap="none" anchor="ctr"/>
          <a:lstStyle/>
          <a:p>
            <a:endParaRPr lang="en-US" u="none">
              <a:latin typeface="+mj-lt"/>
            </a:endParaRPr>
          </a:p>
        </p:txBody>
      </p:sp>
      <p:pic>
        <p:nvPicPr>
          <p:cNvPr id="10" name="Picture 8" descr="SCR"/>
          <p:cNvPicPr>
            <a:picLocks noChangeAspect="1" noChangeArrowheads="1"/>
          </p:cNvPicPr>
          <p:nvPr/>
        </p:nvPicPr>
        <p:blipFill>
          <a:blip r:embed="rId3" cstate="print"/>
          <a:srcRect/>
          <a:stretch>
            <a:fillRect/>
          </a:stretch>
        </p:blipFill>
        <p:spPr bwMode="auto">
          <a:xfrm>
            <a:off x="8854649" y="4663659"/>
            <a:ext cx="593312" cy="1186624"/>
          </a:xfrm>
          <a:prstGeom prst="rect">
            <a:avLst/>
          </a:prstGeom>
          <a:noFill/>
        </p:spPr>
      </p:pic>
      <p:pic>
        <p:nvPicPr>
          <p:cNvPr id="11" name="Picture 9" descr="IGBT"/>
          <p:cNvPicPr>
            <a:picLocks noChangeAspect="1" noChangeArrowheads="1"/>
          </p:cNvPicPr>
          <p:nvPr/>
        </p:nvPicPr>
        <p:blipFill>
          <a:blip r:embed="rId4" cstate="print"/>
          <a:srcRect/>
          <a:stretch>
            <a:fillRect/>
          </a:stretch>
        </p:blipFill>
        <p:spPr bwMode="auto">
          <a:xfrm>
            <a:off x="6647046" y="4397140"/>
            <a:ext cx="552951" cy="1549877"/>
          </a:xfrm>
          <a:prstGeom prst="rect">
            <a:avLst/>
          </a:prstGeom>
          <a:noFill/>
        </p:spPr>
      </p:pic>
      <p:pic>
        <p:nvPicPr>
          <p:cNvPr id="12" name="Picture 10" descr="Diode"/>
          <p:cNvPicPr>
            <a:picLocks noChangeAspect="1" noChangeArrowheads="1"/>
          </p:cNvPicPr>
          <p:nvPr/>
        </p:nvPicPr>
        <p:blipFill>
          <a:blip r:embed="rId5" cstate="print"/>
          <a:srcRect/>
          <a:stretch>
            <a:fillRect/>
          </a:stretch>
        </p:blipFill>
        <p:spPr bwMode="auto">
          <a:xfrm>
            <a:off x="6847871" y="2693737"/>
            <a:ext cx="357199" cy="1162408"/>
          </a:xfrm>
          <a:prstGeom prst="rect">
            <a:avLst/>
          </a:prstGeom>
          <a:noFill/>
        </p:spPr>
      </p:pic>
      <p:pic>
        <p:nvPicPr>
          <p:cNvPr id="13" name="Picture 11" descr="MOSFET"/>
          <p:cNvPicPr>
            <a:picLocks noChangeAspect="1" noChangeArrowheads="1"/>
          </p:cNvPicPr>
          <p:nvPr/>
        </p:nvPicPr>
        <p:blipFill>
          <a:blip r:embed="rId6" cstate="print"/>
          <a:srcRect/>
          <a:stretch>
            <a:fillRect/>
          </a:stretch>
        </p:blipFill>
        <p:spPr bwMode="auto">
          <a:xfrm>
            <a:off x="8094846" y="2554705"/>
            <a:ext cx="1519606" cy="1269366"/>
          </a:xfrm>
          <a:prstGeom prst="rect">
            <a:avLst/>
          </a:prstGeom>
          <a:noFill/>
        </p:spPr>
      </p:pic>
      <p:sp>
        <p:nvSpPr>
          <p:cNvPr id="14" name="Text Box 12"/>
          <p:cNvSpPr txBox="1">
            <a:spLocks noChangeArrowheads="1"/>
          </p:cNvSpPr>
          <p:nvPr/>
        </p:nvSpPr>
        <p:spPr bwMode="auto">
          <a:xfrm>
            <a:off x="6467010" y="3883796"/>
            <a:ext cx="1172130" cy="430887"/>
          </a:xfrm>
          <a:prstGeom prst="rect">
            <a:avLst/>
          </a:prstGeom>
          <a:noFill/>
          <a:ln w="9525">
            <a:noFill/>
            <a:miter lim="800000"/>
            <a:headEnd/>
            <a:tailEnd/>
          </a:ln>
          <a:effectLst/>
        </p:spPr>
        <p:txBody>
          <a:bodyPr wrap="square">
            <a:spAutoFit/>
          </a:bodyPr>
          <a:lstStyle/>
          <a:p>
            <a:pPr algn="ctr"/>
            <a:r>
              <a:rPr lang="en-US" sz="2200" i="1" u="none" dirty="0">
                <a:solidFill>
                  <a:srgbClr val="003366"/>
                </a:solidFill>
                <a:latin typeface="+mj-lt"/>
              </a:rPr>
              <a:t>Diode</a:t>
            </a:r>
            <a:endParaRPr lang="es-ES" sz="2200" i="1" u="none" dirty="0">
              <a:solidFill>
                <a:srgbClr val="003366"/>
              </a:solidFill>
              <a:latin typeface="+mj-lt"/>
            </a:endParaRPr>
          </a:p>
        </p:txBody>
      </p:sp>
      <p:sp>
        <p:nvSpPr>
          <p:cNvPr id="15" name="Text Box 13"/>
          <p:cNvSpPr txBox="1">
            <a:spLocks noChangeArrowheads="1"/>
          </p:cNvSpPr>
          <p:nvPr/>
        </p:nvSpPr>
        <p:spPr bwMode="auto">
          <a:xfrm>
            <a:off x="8195261" y="3873365"/>
            <a:ext cx="1730480" cy="430887"/>
          </a:xfrm>
          <a:prstGeom prst="rect">
            <a:avLst/>
          </a:prstGeom>
          <a:noFill/>
          <a:ln w="9525">
            <a:noFill/>
            <a:miter lim="800000"/>
            <a:headEnd/>
            <a:tailEnd/>
          </a:ln>
          <a:effectLst/>
        </p:spPr>
        <p:txBody>
          <a:bodyPr wrap="square">
            <a:spAutoFit/>
          </a:bodyPr>
          <a:lstStyle/>
          <a:p>
            <a:pPr algn="ctr"/>
            <a:r>
              <a:rPr lang="en-US" sz="2200" i="1" u="none" dirty="0">
                <a:solidFill>
                  <a:srgbClr val="003366"/>
                </a:solidFill>
                <a:latin typeface="+mj-lt"/>
              </a:rPr>
              <a:t>MOSFET</a:t>
            </a:r>
            <a:endParaRPr lang="es-ES" sz="2200" i="1" u="none" dirty="0">
              <a:solidFill>
                <a:srgbClr val="003366"/>
              </a:solidFill>
              <a:latin typeface="+mj-lt"/>
            </a:endParaRPr>
          </a:p>
        </p:txBody>
      </p:sp>
      <p:sp>
        <p:nvSpPr>
          <p:cNvPr id="16" name="Text Box 14"/>
          <p:cNvSpPr txBox="1">
            <a:spLocks noChangeArrowheads="1"/>
          </p:cNvSpPr>
          <p:nvPr/>
        </p:nvSpPr>
        <p:spPr bwMode="auto">
          <a:xfrm>
            <a:off x="6399921" y="5857777"/>
            <a:ext cx="1072279" cy="430887"/>
          </a:xfrm>
          <a:prstGeom prst="rect">
            <a:avLst/>
          </a:prstGeom>
          <a:noFill/>
          <a:ln w="9525">
            <a:noFill/>
            <a:miter lim="800000"/>
            <a:headEnd/>
            <a:tailEnd/>
          </a:ln>
          <a:effectLst/>
        </p:spPr>
        <p:txBody>
          <a:bodyPr wrap="square">
            <a:spAutoFit/>
          </a:bodyPr>
          <a:lstStyle/>
          <a:p>
            <a:pPr algn="ctr"/>
            <a:r>
              <a:rPr lang="en-US" sz="2200" i="1" u="none" dirty="0">
                <a:solidFill>
                  <a:srgbClr val="003366"/>
                </a:solidFill>
                <a:latin typeface="+mj-lt"/>
              </a:rPr>
              <a:t>IGBT</a:t>
            </a:r>
            <a:endParaRPr lang="es-ES" sz="2200" i="1" u="none" dirty="0">
              <a:solidFill>
                <a:srgbClr val="003366"/>
              </a:solidFill>
              <a:latin typeface="+mj-lt"/>
            </a:endParaRPr>
          </a:p>
        </p:txBody>
      </p:sp>
      <p:sp>
        <p:nvSpPr>
          <p:cNvPr id="17" name="Text Box 15"/>
          <p:cNvSpPr txBox="1">
            <a:spLocks noChangeArrowheads="1"/>
          </p:cNvSpPr>
          <p:nvPr/>
        </p:nvSpPr>
        <p:spPr bwMode="auto">
          <a:xfrm>
            <a:off x="8502875" y="5859381"/>
            <a:ext cx="990768" cy="430887"/>
          </a:xfrm>
          <a:prstGeom prst="rect">
            <a:avLst/>
          </a:prstGeom>
          <a:noFill/>
          <a:ln w="9525">
            <a:noFill/>
            <a:miter lim="800000"/>
            <a:headEnd/>
            <a:tailEnd/>
          </a:ln>
          <a:effectLst/>
        </p:spPr>
        <p:txBody>
          <a:bodyPr wrap="square">
            <a:spAutoFit/>
          </a:bodyPr>
          <a:lstStyle/>
          <a:p>
            <a:pPr algn="ctr"/>
            <a:r>
              <a:rPr lang="en-US" sz="2200" i="1" u="none" dirty="0">
                <a:solidFill>
                  <a:srgbClr val="003366"/>
                </a:solidFill>
                <a:latin typeface="+mj-lt"/>
              </a:rPr>
              <a:t>SCR</a:t>
            </a:r>
            <a:endParaRPr lang="es-ES" sz="2200" i="1" u="none" dirty="0">
              <a:solidFill>
                <a:srgbClr val="003366"/>
              </a:solidFill>
              <a:latin typeface="+mj-lt"/>
            </a:endParaRPr>
          </a:p>
        </p:txBody>
      </p:sp>
    </p:spTree>
    <p:extLst>
      <p:ext uri="{BB962C8B-B14F-4D97-AF65-F5344CB8AC3E}">
        <p14:creationId xmlns:p14="http://schemas.microsoft.com/office/powerpoint/2010/main" val="2357038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F0"/>
                </a:solidFill>
                <a:latin typeface="Tw Cen MT" panose="020B0602020104020603" pitchFamily="34" charset="0"/>
              </a:rPr>
              <a:t>Pertanyaan</a:t>
            </a:r>
            <a:r>
              <a:rPr lang="en-US" sz="5400" b="1" dirty="0" smtClean="0">
                <a:solidFill>
                  <a:srgbClr val="00B0F0"/>
                </a:solidFill>
                <a:latin typeface="Tw Cen MT" panose="020B0602020104020603" pitchFamily="34" charset="0"/>
              </a:rPr>
              <a:t>?</a:t>
            </a:r>
            <a:endParaRPr lang="id-ID" sz="5400" b="1" dirty="0">
              <a:solidFill>
                <a:srgbClr val="00B0F0"/>
              </a:solidFill>
              <a:latin typeface="Tw Cen MT" panose="020B0602020104020603" pitchFamily="34" charset="0"/>
            </a:endParaRPr>
          </a:p>
        </p:txBody>
      </p:sp>
      <p:sp>
        <p:nvSpPr>
          <p:cNvPr id="9" name="Content Placeholder 8"/>
          <p:cNvSpPr>
            <a:spLocks noGrp="1"/>
          </p:cNvSpPr>
          <p:nvPr>
            <p:ph idx="1"/>
          </p:nvPr>
        </p:nvSpPr>
        <p:spPr/>
        <p:txBody>
          <a:bodyPr>
            <a:normAutofit/>
          </a:bodyPr>
          <a:lstStyle/>
          <a:p>
            <a:r>
              <a:rPr lang="en-US" dirty="0" smtClean="0">
                <a:solidFill>
                  <a:srgbClr val="FF5050"/>
                </a:solidFill>
                <a:latin typeface="Tw Cen MT" panose="020B0602020104020603" pitchFamily="34" charset="0"/>
              </a:rPr>
              <a:t>1. </a:t>
            </a:r>
            <a:r>
              <a:rPr lang="en-US" dirty="0" err="1" smtClean="0">
                <a:solidFill>
                  <a:srgbClr val="FF5050"/>
                </a:solidFill>
                <a:latin typeface="Tw Cen MT" panose="020B0602020104020603" pitchFamily="34" charset="0"/>
              </a:rPr>
              <a:t>Pertanyaan</a:t>
            </a:r>
            <a:r>
              <a:rPr lang="en-US" dirty="0" smtClean="0">
                <a:solidFill>
                  <a:srgbClr val="FF5050"/>
                </a:solidFill>
                <a:latin typeface="Tw Cen MT" panose="020B0602020104020603" pitchFamily="34" charset="0"/>
              </a:rPr>
              <a:t>	: </a:t>
            </a:r>
            <a:r>
              <a:rPr lang="en-US" dirty="0" err="1" smtClean="0">
                <a:solidFill>
                  <a:srgbClr val="FF5050"/>
                </a:solidFill>
                <a:latin typeface="Tw Cen MT" panose="020B0602020104020603" pitchFamily="34" charset="0"/>
              </a:rPr>
              <a:t>Apa</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perangkat</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elektronika</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daya</a:t>
            </a:r>
            <a:r>
              <a:rPr lang="en-US" dirty="0" smtClean="0">
                <a:solidFill>
                  <a:srgbClr val="FF5050"/>
                </a:solidFill>
                <a:latin typeface="Tw Cen MT" panose="020B0602020104020603" pitchFamily="34" charset="0"/>
              </a:rPr>
              <a:t>?</a:t>
            </a:r>
          </a:p>
          <a:p>
            <a:pPr lvl="1"/>
            <a:r>
              <a:rPr lang="en-US" sz="2000" dirty="0" err="1" smtClean="0">
                <a:solidFill>
                  <a:srgbClr val="FF5050"/>
                </a:solidFill>
                <a:latin typeface="Tw Cen MT" panose="020B0602020104020603" pitchFamily="34" charset="0"/>
              </a:rPr>
              <a:t>Jawab</a:t>
            </a:r>
            <a:r>
              <a:rPr lang="en-US" sz="2000" dirty="0" smtClean="0">
                <a:solidFill>
                  <a:srgbClr val="FF5050"/>
                </a:solidFill>
                <a:latin typeface="Tw Cen MT" panose="020B0602020104020603" pitchFamily="34" charset="0"/>
              </a:rPr>
              <a:t>	: Switch yang </a:t>
            </a:r>
            <a:r>
              <a:rPr lang="en-US" sz="2000" dirty="0" err="1" smtClean="0">
                <a:solidFill>
                  <a:srgbClr val="FF5050"/>
                </a:solidFill>
                <a:latin typeface="Tw Cen MT" panose="020B0602020104020603" pitchFamily="34" charset="0"/>
              </a:rPr>
              <a:t>bekerja</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secara</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cepat</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dan</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mampu</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menangani</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tegangan</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tinggi</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dan</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arus</a:t>
            </a:r>
            <a:r>
              <a:rPr lang="en-US" sz="2000" dirty="0">
                <a:solidFill>
                  <a:srgbClr val="FF5050"/>
                </a:solidFill>
                <a:latin typeface="Tw Cen MT" panose="020B0602020104020603" pitchFamily="34" charset="0"/>
              </a:rPr>
              <a:t> </a:t>
            </a:r>
            <a:r>
              <a:rPr lang="en-US" sz="2000" dirty="0" smtClean="0">
                <a:solidFill>
                  <a:srgbClr val="FF5050"/>
                </a:solidFill>
                <a:latin typeface="Tw Cen MT" panose="020B0602020104020603" pitchFamily="34" charset="0"/>
              </a:rPr>
              <a:t>yang </a:t>
            </a:r>
            <a:r>
              <a:rPr lang="en-US" sz="2000" dirty="0" err="1" smtClean="0">
                <a:solidFill>
                  <a:srgbClr val="FF5050"/>
                </a:solidFill>
                <a:latin typeface="Tw Cen MT" panose="020B0602020104020603" pitchFamily="34" charset="0"/>
              </a:rPr>
              <a:t>besar</a:t>
            </a:r>
            <a:r>
              <a:rPr lang="en-US" sz="2000" dirty="0" smtClean="0">
                <a:solidFill>
                  <a:srgbClr val="FF5050"/>
                </a:solidFill>
                <a:latin typeface="Tw Cen MT" panose="020B0602020104020603" pitchFamily="34" charset="0"/>
              </a:rPr>
              <a:t>.</a:t>
            </a:r>
          </a:p>
          <a:p>
            <a:r>
              <a:rPr lang="en-US" dirty="0" smtClean="0">
                <a:solidFill>
                  <a:srgbClr val="FF5050"/>
                </a:solidFill>
                <a:latin typeface="Tw Cen MT" panose="020B0602020104020603" pitchFamily="34" charset="0"/>
              </a:rPr>
              <a:t>2. </a:t>
            </a:r>
            <a:r>
              <a:rPr lang="en-US" dirty="0" err="1" smtClean="0">
                <a:solidFill>
                  <a:srgbClr val="FF5050"/>
                </a:solidFill>
                <a:latin typeface="Tw Cen MT" panose="020B0602020104020603" pitchFamily="34" charset="0"/>
              </a:rPr>
              <a:t>Pertanyaan</a:t>
            </a:r>
            <a:r>
              <a:rPr lang="en-US" dirty="0">
                <a:solidFill>
                  <a:srgbClr val="FF5050"/>
                </a:solidFill>
                <a:latin typeface="Tw Cen MT" panose="020B0602020104020603" pitchFamily="34" charset="0"/>
              </a:rPr>
              <a:t>	: </a:t>
            </a:r>
            <a:r>
              <a:rPr lang="en-US" dirty="0" err="1" smtClean="0">
                <a:solidFill>
                  <a:srgbClr val="FF5050"/>
                </a:solidFill>
                <a:latin typeface="Tw Cen MT" panose="020B0602020104020603" pitchFamily="34" charset="0"/>
              </a:rPr>
              <a:t>Mengapa</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kita</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perlu</a:t>
            </a:r>
            <a:r>
              <a:rPr lang="en-US" dirty="0" smtClean="0">
                <a:solidFill>
                  <a:srgbClr val="FF5050"/>
                </a:solidFill>
                <a:latin typeface="Tw Cen MT" panose="020B0602020104020603" pitchFamily="34" charset="0"/>
              </a:rPr>
              <a:t> switch yang </a:t>
            </a:r>
            <a:r>
              <a:rPr lang="en-US" dirty="0" err="1" smtClean="0">
                <a:solidFill>
                  <a:srgbClr val="FF5050"/>
                </a:solidFill>
                <a:latin typeface="Tw Cen MT" panose="020B0602020104020603" pitchFamily="34" charset="0"/>
              </a:rPr>
              <a:t>bekerja</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secara</a:t>
            </a:r>
            <a:r>
              <a:rPr lang="en-US" dirty="0" smtClean="0">
                <a:solidFill>
                  <a:srgbClr val="FF5050"/>
                </a:solidFill>
                <a:latin typeface="Tw Cen MT" panose="020B0602020104020603" pitchFamily="34" charset="0"/>
              </a:rPr>
              <a:t> </a:t>
            </a:r>
            <a:r>
              <a:rPr lang="en-US" dirty="0" err="1" smtClean="0">
                <a:solidFill>
                  <a:srgbClr val="FF5050"/>
                </a:solidFill>
                <a:latin typeface="Tw Cen MT" panose="020B0602020104020603" pitchFamily="34" charset="0"/>
              </a:rPr>
              <a:t>cepat</a:t>
            </a:r>
            <a:r>
              <a:rPr lang="en-US" dirty="0" smtClean="0">
                <a:solidFill>
                  <a:srgbClr val="FF5050"/>
                </a:solidFill>
                <a:latin typeface="Tw Cen MT" panose="020B0602020104020603" pitchFamily="34" charset="0"/>
              </a:rPr>
              <a:t>?</a:t>
            </a:r>
            <a:endParaRPr lang="en-US" dirty="0">
              <a:solidFill>
                <a:srgbClr val="FF5050"/>
              </a:solidFill>
              <a:latin typeface="Tw Cen MT" panose="020B0602020104020603" pitchFamily="34" charset="0"/>
            </a:endParaRPr>
          </a:p>
          <a:p>
            <a:pPr lvl="1"/>
            <a:r>
              <a:rPr lang="en-US" sz="2000" dirty="0" err="1">
                <a:solidFill>
                  <a:srgbClr val="FF5050"/>
                </a:solidFill>
                <a:latin typeface="Tw Cen MT" panose="020B0602020104020603" pitchFamily="34" charset="0"/>
              </a:rPr>
              <a:t>Jawab</a:t>
            </a:r>
            <a:r>
              <a:rPr lang="en-US" sz="2000" dirty="0">
                <a:solidFill>
                  <a:srgbClr val="FF5050"/>
                </a:solidFill>
                <a:latin typeface="Tw Cen MT" panose="020B0602020104020603" pitchFamily="34" charset="0"/>
              </a:rPr>
              <a:t>	</a:t>
            </a:r>
            <a:r>
              <a:rPr lang="en-US" sz="2000" dirty="0" smtClean="0">
                <a:solidFill>
                  <a:srgbClr val="FF5050"/>
                </a:solidFill>
                <a:latin typeface="Tw Cen MT" panose="020B0602020104020603" pitchFamily="34" charset="0"/>
              </a:rPr>
              <a:t>: Agar </a:t>
            </a:r>
            <a:r>
              <a:rPr lang="en-US" sz="2000" dirty="0" err="1" smtClean="0">
                <a:solidFill>
                  <a:srgbClr val="FF5050"/>
                </a:solidFill>
                <a:latin typeface="Tw Cen MT" panose="020B0602020104020603" pitchFamily="34" charset="0"/>
              </a:rPr>
              <a:t>mengefisienkan</a:t>
            </a:r>
            <a:r>
              <a:rPr lang="en-US" sz="2000" dirty="0" smtClean="0">
                <a:solidFill>
                  <a:srgbClr val="FF5050"/>
                </a:solidFill>
                <a:latin typeface="Tw Cen MT" panose="020B0602020104020603" pitchFamily="34" charset="0"/>
              </a:rPr>
              <a:t> proses </a:t>
            </a:r>
            <a:r>
              <a:rPr lang="en-US" sz="2000" dirty="0" err="1" smtClean="0">
                <a:solidFill>
                  <a:srgbClr val="FF5050"/>
                </a:solidFill>
                <a:latin typeface="Tw Cen MT" panose="020B0602020104020603" pitchFamily="34" charset="0"/>
              </a:rPr>
              <a:t>konversi</a:t>
            </a:r>
            <a:r>
              <a:rPr lang="en-US" sz="2000" dirty="0" smtClean="0">
                <a:solidFill>
                  <a:srgbClr val="FF5050"/>
                </a:solidFill>
                <a:latin typeface="Tw Cen MT" panose="020B0602020104020603" pitchFamily="34" charset="0"/>
              </a:rPr>
              <a:t> AC </a:t>
            </a:r>
            <a:r>
              <a:rPr lang="en-US" sz="2000" dirty="0" err="1" smtClean="0">
                <a:solidFill>
                  <a:srgbClr val="FF5050"/>
                </a:solidFill>
                <a:latin typeface="Tw Cen MT" panose="020B0602020104020603" pitchFamily="34" charset="0"/>
              </a:rPr>
              <a:t>ke</a:t>
            </a:r>
            <a:r>
              <a:rPr lang="en-US" sz="2000" dirty="0" smtClean="0">
                <a:solidFill>
                  <a:srgbClr val="FF5050"/>
                </a:solidFill>
                <a:latin typeface="Tw Cen MT" panose="020B0602020104020603" pitchFamily="34" charset="0"/>
              </a:rPr>
              <a:t> DC, DC </a:t>
            </a:r>
            <a:r>
              <a:rPr lang="en-US" sz="2000" dirty="0" err="1" smtClean="0">
                <a:solidFill>
                  <a:srgbClr val="FF5050"/>
                </a:solidFill>
                <a:latin typeface="Tw Cen MT" panose="020B0602020104020603" pitchFamily="34" charset="0"/>
              </a:rPr>
              <a:t>ke</a:t>
            </a:r>
            <a:r>
              <a:rPr lang="en-US" sz="2000" dirty="0" smtClean="0">
                <a:solidFill>
                  <a:srgbClr val="FF5050"/>
                </a:solidFill>
                <a:latin typeface="Tw Cen MT" panose="020B0602020104020603" pitchFamily="34" charset="0"/>
              </a:rPr>
              <a:t> DC, DC </a:t>
            </a:r>
            <a:r>
              <a:rPr lang="en-US" sz="2000" dirty="0" err="1" smtClean="0">
                <a:solidFill>
                  <a:srgbClr val="FF5050"/>
                </a:solidFill>
                <a:latin typeface="Tw Cen MT" panose="020B0602020104020603" pitchFamily="34" charset="0"/>
              </a:rPr>
              <a:t>ke</a:t>
            </a:r>
            <a:r>
              <a:rPr lang="en-US" sz="2000" dirty="0" smtClean="0">
                <a:solidFill>
                  <a:srgbClr val="FF5050"/>
                </a:solidFill>
                <a:latin typeface="Tw Cen MT" panose="020B0602020104020603" pitchFamily="34" charset="0"/>
              </a:rPr>
              <a:t> AC, AC </a:t>
            </a:r>
            <a:r>
              <a:rPr lang="en-US" sz="2000" dirty="0" err="1" smtClean="0">
                <a:solidFill>
                  <a:srgbClr val="FF5050"/>
                </a:solidFill>
                <a:latin typeface="Tw Cen MT" panose="020B0602020104020603" pitchFamily="34" charset="0"/>
              </a:rPr>
              <a:t>ke</a:t>
            </a:r>
            <a:r>
              <a:rPr lang="en-US" sz="2000" dirty="0" smtClean="0">
                <a:solidFill>
                  <a:srgbClr val="FF5050"/>
                </a:solidFill>
                <a:latin typeface="Tw Cen MT" panose="020B0602020104020603" pitchFamily="34" charset="0"/>
              </a:rPr>
              <a:t> AC 		  </a:t>
            </a:r>
            <a:r>
              <a:rPr lang="en-US" sz="2000" dirty="0" err="1" smtClean="0">
                <a:solidFill>
                  <a:srgbClr val="FF5050"/>
                </a:solidFill>
                <a:latin typeface="Tw Cen MT" panose="020B0602020104020603" pitchFamily="34" charset="0"/>
              </a:rPr>
              <a:t>atau</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untuk</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mengontrol</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aliran</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daya</a:t>
            </a:r>
            <a:r>
              <a:rPr lang="en-US" sz="2000" dirty="0" smtClean="0">
                <a:solidFill>
                  <a:srgbClr val="FF5050"/>
                </a:solidFill>
                <a:latin typeface="Tw Cen MT" panose="020B0602020104020603" pitchFamily="34" charset="0"/>
              </a:rPr>
              <a:t> rata-rata (</a:t>
            </a:r>
            <a:r>
              <a:rPr lang="en-US" sz="2000" dirty="0" err="1" smtClean="0">
                <a:solidFill>
                  <a:srgbClr val="FF5050"/>
                </a:solidFill>
                <a:latin typeface="Tw Cen MT" panose="020B0602020104020603" pitchFamily="34" charset="0"/>
              </a:rPr>
              <a:t>efisien</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berkisar</a:t>
            </a:r>
            <a:r>
              <a:rPr lang="en-US" sz="2000" dirty="0" smtClean="0">
                <a:solidFill>
                  <a:srgbClr val="FF5050"/>
                </a:solidFill>
                <a:latin typeface="Tw Cen MT" panose="020B0602020104020603" pitchFamily="34" charset="0"/>
              </a:rPr>
              <a:t> </a:t>
            </a:r>
            <a:r>
              <a:rPr lang="en-US" sz="2000" dirty="0" err="1" smtClean="0">
                <a:solidFill>
                  <a:srgbClr val="FF5050"/>
                </a:solidFill>
                <a:latin typeface="Tw Cen MT" panose="020B0602020104020603" pitchFamily="34" charset="0"/>
              </a:rPr>
              <a:t>antara</a:t>
            </a:r>
            <a:r>
              <a:rPr lang="en-US" sz="2000" dirty="0" smtClean="0">
                <a:solidFill>
                  <a:srgbClr val="FF5050"/>
                </a:solidFill>
                <a:latin typeface="Tw Cen MT" panose="020B0602020104020603" pitchFamily="34" charset="0"/>
              </a:rPr>
              <a:t> 80-90%).</a:t>
            </a:r>
          </a:p>
          <a:p>
            <a:pPr lvl="1"/>
            <a:endParaRPr lang="en-US" sz="2000" dirty="0" smtClean="0">
              <a:solidFill>
                <a:srgbClr val="FF5050"/>
              </a:solidFill>
              <a:latin typeface="Tw Cen MT" panose="020B0602020104020603" pitchFamily="34" charset="0"/>
            </a:endParaRPr>
          </a:p>
          <a:p>
            <a:pPr marL="201168" lvl="1" indent="0">
              <a:buNone/>
            </a:pPr>
            <a:endParaRPr lang="id-ID" sz="2000" dirty="0">
              <a:solidFill>
                <a:srgbClr val="FF5050"/>
              </a:solidFill>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006" y="6392125"/>
            <a:ext cx="1165687" cy="456250"/>
          </a:xfrm>
          <a:prstGeom prst="rect">
            <a:avLst/>
          </a:prstGeom>
        </p:spPr>
      </p:pic>
      <p:sp>
        <p:nvSpPr>
          <p:cNvPr id="5" name="Rectangle 4"/>
          <p:cNvSpPr/>
          <p:nvPr/>
        </p:nvSpPr>
        <p:spPr>
          <a:xfrm>
            <a:off x="394636" y="6298987"/>
            <a:ext cx="2844881"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Safrizal, ST., MT</a:t>
            </a:r>
            <a:endParaRPr lang="en-US" sz="32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pic>
        <p:nvPicPr>
          <p:cNvPr id="10" name="Picture 3" descr="Switch"/>
          <p:cNvPicPr>
            <a:picLocks noChangeAspect="1" noChangeArrowheads="1"/>
          </p:cNvPicPr>
          <p:nvPr/>
        </p:nvPicPr>
        <p:blipFill>
          <a:blip r:embed="rId3" cstate="print"/>
          <a:srcRect/>
          <a:stretch>
            <a:fillRect/>
          </a:stretch>
        </p:blipFill>
        <p:spPr bwMode="auto">
          <a:xfrm>
            <a:off x="3027947" y="3995316"/>
            <a:ext cx="2525217" cy="2135294"/>
          </a:xfrm>
          <a:prstGeom prst="rect">
            <a:avLst/>
          </a:prstGeom>
          <a:noFill/>
          <a:ln w="9525">
            <a:noFill/>
            <a:miter lim="800000"/>
            <a:headEnd/>
            <a:tailEnd/>
          </a:ln>
        </p:spPr>
      </p:pic>
      <p:cxnSp>
        <p:nvCxnSpPr>
          <p:cNvPr id="11" name="Straight Connector 10"/>
          <p:cNvCxnSpPr/>
          <p:nvPr/>
        </p:nvCxnSpPr>
        <p:spPr bwMode="auto">
          <a:xfrm>
            <a:off x="2537955" y="3784387"/>
            <a:ext cx="3505200" cy="2514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V="1">
            <a:off x="2697480" y="3890295"/>
            <a:ext cx="3429000" cy="2438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p:cNvSpPr txBox="1"/>
          <p:nvPr/>
        </p:nvSpPr>
        <p:spPr>
          <a:xfrm>
            <a:off x="5798419" y="4786329"/>
            <a:ext cx="5357261" cy="646331"/>
          </a:xfrm>
          <a:prstGeom prst="rect">
            <a:avLst/>
          </a:prstGeom>
          <a:noFill/>
        </p:spPr>
        <p:txBody>
          <a:bodyPr wrap="square" rtlCol="0">
            <a:spAutoFit/>
          </a:bodyPr>
          <a:lstStyle/>
          <a:p>
            <a:r>
              <a:rPr lang="id-ID" dirty="0">
                <a:solidFill>
                  <a:srgbClr val="FFC000"/>
                </a:solidFill>
                <a:latin typeface="Tw Cen MT" panose="020B0602020104020603" pitchFamily="34" charset="0"/>
              </a:rPr>
              <a:t>Tangguh, dapat diandalkan, efisien, berumur panjang, tetapi tidak terlalu cepat</a:t>
            </a:r>
          </a:p>
        </p:txBody>
      </p:sp>
    </p:spTree>
    <p:extLst>
      <p:ext uri="{BB962C8B-B14F-4D97-AF65-F5344CB8AC3E}">
        <p14:creationId xmlns:p14="http://schemas.microsoft.com/office/powerpoint/2010/main" val="377539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TotalTime>
  <Words>1287</Words>
  <Application>Microsoft Office PowerPoint</Application>
  <PresentationFormat>Widescreen</PresentationFormat>
  <Paragraphs>180</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Tw Cen MT</vt:lpstr>
      <vt:lpstr>Wingdings</vt:lpstr>
      <vt:lpstr>Retrospect</vt:lpstr>
      <vt:lpstr>Elektronika Daya</vt:lpstr>
      <vt:lpstr>Kontrak Kuliah</vt:lpstr>
      <vt:lpstr>Pengertian Elektronika Daya</vt:lpstr>
      <vt:lpstr>Aplikasi</vt:lpstr>
      <vt:lpstr>Ruang Lingkup</vt:lpstr>
      <vt:lpstr>Disiplin Ilmu</vt:lpstr>
      <vt:lpstr>Contoh Penerapan</vt:lpstr>
      <vt:lpstr>PowerPoint Presentation</vt:lpstr>
      <vt:lpstr>Pertanyaan?</vt:lpstr>
      <vt:lpstr>Perangkat Semikonduktor Daya</vt:lpstr>
      <vt:lpstr>PowerPoint Presentation</vt:lpstr>
      <vt:lpstr>PowerPoint Presentation</vt:lpstr>
      <vt:lpstr>Karakteristik kendali</vt:lpstr>
      <vt:lpstr>Sistem elektronika</vt:lpstr>
      <vt:lpstr>Sistem Tenaga Listrik</vt:lpstr>
      <vt:lpstr>Sistem Kontrol</vt:lpstr>
      <vt:lpstr>PowerPoint Presentation</vt:lpstr>
      <vt:lpstr>Sistem komputer</vt:lpstr>
      <vt:lpstr>Definisi elektronika daya</vt:lpstr>
      <vt:lpstr>PowerPoint Presentation</vt:lpstr>
      <vt:lpstr>Fungsi Peralatan Semikonduktor </vt:lpstr>
      <vt:lpstr>2. Converting</vt:lpstr>
      <vt:lpstr>3. Controlling</vt:lpstr>
      <vt:lpstr>Aplikasi dan Contoh Penggunaan Elektronika Daya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Elektronika Daya</dc:title>
  <dc:creator>Safrizal , ST., MT.</dc:creator>
  <cp:lastModifiedBy>Safrizal , ST., MT.</cp:lastModifiedBy>
  <cp:revision>30</cp:revision>
  <dcterms:created xsi:type="dcterms:W3CDTF">2018-10-10T04:54:01Z</dcterms:created>
  <dcterms:modified xsi:type="dcterms:W3CDTF">2018-11-22T09:22:37Z</dcterms:modified>
</cp:coreProperties>
</file>